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1"/>
  </p:notesMasterIdLst>
  <p:sldIdLst>
    <p:sldId id="256" r:id="rId5"/>
    <p:sldId id="265" r:id="rId6"/>
    <p:sldId id="296" r:id="rId7"/>
    <p:sldId id="371" r:id="rId8"/>
    <p:sldId id="345" r:id="rId9"/>
    <p:sldId id="372" r:id="rId10"/>
    <p:sldId id="373" r:id="rId11"/>
    <p:sldId id="351" r:id="rId12"/>
    <p:sldId id="353" r:id="rId13"/>
    <p:sldId id="348" r:id="rId14"/>
    <p:sldId id="374" r:id="rId15"/>
    <p:sldId id="356" r:id="rId16"/>
    <p:sldId id="349" r:id="rId17"/>
    <p:sldId id="375" r:id="rId18"/>
    <p:sldId id="350" r:id="rId19"/>
    <p:sldId id="376" r:id="rId20"/>
    <p:sldId id="366" r:id="rId21"/>
    <p:sldId id="352" r:id="rId22"/>
    <p:sldId id="357" r:id="rId23"/>
    <p:sldId id="370" r:id="rId24"/>
    <p:sldId id="361" r:id="rId25"/>
    <p:sldId id="360" r:id="rId26"/>
    <p:sldId id="363" r:id="rId27"/>
    <p:sldId id="364" r:id="rId28"/>
    <p:sldId id="368" r:id="rId29"/>
    <p:sldId id="367" r:id="rId30"/>
  </p:sldIdLst>
  <p:sldSz cx="12192000" cy="6858000"/>
  <p:notesSz cx="6797675" cy="9926638"/>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ckson, Alexander" initials="JA" lastIdx="2" clrIdx="0"/>
  <p:cmAuthor id="2" name="Robertson, Michael" initials="RM" lastIdx="1" clrIdx="1"/>
  <p:cmAuthor id="3" name="Siu, Penny" initials="SP" lastIdx="7"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37021"/>
    <a:srgbClr val="3E1051"/>
    <a:srgbClr val="6A2C91"/>
    <a:srgbClr val="72BB4B"/>
    <a:srgbClr val="6165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28" autoAdjust="0"/>
    <p:restoredTop sz="96395" autoAdjust="0"/>
  </p:normalViewPr>
  <p:slideViewPr>
    <p:cSldViewPr snapToGrid="0">
      <p:cViewPr varScale="1">
        <p:scale>
          <a:sx n="101" d="100"/>
          <a:sy n="101" d="100"/>
        </p:scale>
        <p:origin x="144" y="240"/>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gs" Target="tags/tag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B02E7BA-51F5-40E5-A5A0-8E224DB6D857}" type="datetimeFigureOut">
              <a:rPr lang="en-AU" smtClean="0"/>
              <a:t>3/08/2020</a:t>
            </a:fld>
            <a:endParaRPr lang="en-AU"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85C7A55-408B-42A1-9E82-BC2C64D2F4F9}" type="slidenum">
              <a:rPr lang="en-AU" smtClean="0"/>
              <a:t>‹#›</a:t>
            </a:fld>
            <a:endParaRPr lang="en-AU" dirty="0"/>
          </a:p>
        </p:txBody>
      </p:sp>
    </p:spTree>
    <p:extLst>
      <p:ext uri="{BB962C8B-B14F-4D97-AF65-F5344CB8AC3E}">
        <p14:creationId xmlns:p14="http://schemas.microsoft.com/office/powerpoint/2010/main" val="3843620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5C7A55-408B-42A1-9E82-BC2C64D2F4F9}" type="slidenum">
              <a:rPr lang="en-AU" smtClean="0"/>
              <a:t>19</a:t>
            </a:fld>
            <a:endParaRPr lang="en-AU" dirty="0"/>
          </a:p>
        </p:txBody>
      </p:sp>
    </p:spTree>
    <p:extLst>
      <p:ext uri="{BB962C8B-B14F-4D97-AF65-F5344CB8AC3E}">
        <p14:creationId xmlns:p14="http://schemas.microsoft.com/office/powerpoint/2010/main" val="2029471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5C7A55-408B-42A1-9E82-BC2C64D2F4F9}" type="slidenum">
              <a:rPr lang="en-AU" smtClean="0"/>
              <a:t>20</a:t>
            </a:fld>
            <a:endParaRPr lang="en-AU" dirty="0"/>
          </a:p>
        </p:txBody>
      </p:sp>
    </p:spTree>
    <p:extLst>
      <p:ext uri="{BB962C8B-B14F-4D97-AF65-F5344CB8AC3E}">
        <p14:creationId xmlns:p14="http://schemas.microsoft.com/office/powerpoint/2010/main" val="1992974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5C7A55-408B-42A1-9E82-BC2C64D2F4F9}" type="slidenum">
              <a:rPr lang="en-AU" smtClean="0"/>
              <a:t>21</a:t>
            </a:fld>
            <a:endParaRPr lang="en-AU" dirty="0"/>
          </a:p>
        </p:txBody>
      </p:sp>
    </p:spTree>
    <p:extLst>
      <p:ext uri="{BB962C8B-B14F-4D97-AF65-F5344CB8AC3E}">
        <p14:creationId xmlns:p14="http://schemas.microsoft.com/office/powerpoint/2010/main" val="2323204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5C7A55-408B-42A1-9E82-BC2C64D2F4F9}" type="slidenum">
              <a:rPr lang="en-AU" smtClean="0"/>
              <a:t>22</a:t>
            </a:fld>
            <a:endParaRPr lang="en-AU" dirty="0"/>
          </a:p>
        </p:txBody>
      </p:sp>
    </p:spTree>
    <p:extLst>
      <p:ext uri="{BB962C8B-B14F-4D97-AF65-F5344CB8AC3E}">
        <p14:creationId xmlns:p14="http://schemas.microsoft.com/office/powerpoint/2010/main" val="41064225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5C7A55-408B-42A1-9E82-BC2C64D2F4F9}" type="slidenum">
              <a:rPr lang="en-AU" smtClean="0"/>
              <a:t>23</a:t>
            </a:fld>
            <a:endParaRPr lang="en-AU" dirty="0"/>
          </a:p>
        </p:txBody>
      </p:sp>
    </p:spTree>
    <p:extLst>
      <p:ext uri="{BB962C8B-B14F-4D97-AF65-F5344CB8AC3E}">
        <p14:creationId xmlns:p14="http://schemas.microsoft.com/office/powerpoint/2010/main" val="27761694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5C7A55-408B-42A1-9E82-BC2C64D2F4F9}" type="slidenum">
              <a:rPr lang="en-AU" smtClean="0"/>
              <a:t>24</a:t>
            </a:fld>
            <a:endParaRPr lang="en-AU" dirty="0"/>
          </a:p>
        </p:txBody>
      </p:sp>
    </p:spTree>
    <p:extLst>
      <p:ext uri="{BB962C8B-B14F-4D97-AF65-F5344CB8AC3E}">
        <p14:creationId xmlns:p14="http://schemas.microsoft.com/office/powerpoint/2010/main" val="15940470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Ligh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07573" y="1947554"/>
            <a:ext cx="7391398" cy="3277078"/>
          </a:xfrm>
        </p:spPr>
        <p:txBody>
          <a:bodyPr anchor="b">
            <a:normAutofit/>
          </a:bodyPr>
          <a:lstStyle>
            <a:lvl1pPr algn="l">
              <a:defRPr sz="5000" baseline="0">
                <a:solidFill>
                  <a:srgbClr val="3E1051"/>
                </a:solidFill>
              </a:defRPr>
            </a:lvl1pPr>
          </a:lstStyle>
          <a:p>
            <a:r>
              <a:rPr lang="en-US" dirty="0"/>
              <a:t>Click to edit Title of presentation</a:t>
            </a:r>
            <a:endParaRPr lang="en-AU" dirty="0"/>
          </a:p>
        </p:txBody>
      </p:sp>
      <p:sp>
        <p:nvSpPr>
          <p:cNvPr id="3" name="Subtitle 2"/>
          <p:cNvSpPr>
            <a:spLocks noGrp="1"/>
          </p:cNvSpPr>
          <p:nvPr>
            <p:ph type="subTitle" idx="1" hasCustomPrompt="1"/>
          </p:nvPr>
        </p:nvSpPr>
        <p:spPr>
          <a:xfrm>
            <a:off x="695325" y="5295881"/>
            <a:ext cx="7403646" cy="820053"/>
          </a:xfrm>
        </p:spPr>
        <p:txBody>
          <a:bodyPr/>
          <a:lstStyle>
            <a:lvl1pPr marL="0" indent="0" algn="l">
              <a:buNone/>
              <a:defRPr sz="2400">
                <a:solidFill>
                  <a:srgbClr val="61656C"/>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endParaRPr lang="en-AU" dirty="0"/>
          </a:p>
        </p:txBody>
      </p:sp>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95325" y="728663"/>
            <a:ext cx="2166257" cy="639700"/>
          </a:xfrm>
          <a:prstGeom prst="rect">
            <a:avLst/>
          </a:prstGeom>
        </p:spPr>
      </p:pic>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48406" y="5579533"/>
            <a:ext cx="1366156" cy="954085"/>
          </a:xfrm>
          <a:prstGeom prst="rect">
            <a:avLst/>
          </a:prstGeom>
        </p:spPr>
      </p:pic>
    </p:spTree>
    <p:extLst>
      <p:ext uri="{BB962C8B-B14F-4D97-AF65-F5344CB8AC3E}">
        <p14:creationId xmlns:p14="http://schemas.microsoft.com/office/powerpoint/2010/main" val="1151986057"/>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Only Dar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ext Placeholder 6"/>
          <p:cNvSpPr>
            <a:spLocks noGrp="1"/>
          </p:cNvSpPr>
          <p:nvPr>
            <p:ph type="body" sz="quarter" idx="10" hasCustomPrompt="1"/>
          </p:nvPr>
        </p:nvSpPr>
        <p:spPr>
          <a:xfrm>
            <a:off x="1306286" y="2078182"/>
            <a:ext cx="9666514" cy="3598718"/>
          </a:xfrm>
        </p:spPr>
        <p:txBody>
          <a:bodyPr/>
          <a:lstStyle>
            <a:lvl1pPr marL="0" indent="0">
              <a:buFontTx/>
              <a:buNone/>
              <a:defRPr/>
            </a:lvl1pPr>
            <a:lvl2pPr marL="685800" indent="-228600">
              <a:buFont typeface="Arial" panose="020B0604020202020204" pitchFamily="34" charset="0"/>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en-US" dirty="0"/>
              <a:t>Click to edit Master text styles </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8" name="Title 1"/>
          <p:cNvSpPr>
            <a:spLocks noGrp="1"/>
          </p:cNvSpPr>
          <p:nvPr>
            <p:ph type="title"/>
          </p:nvPr>
        </p:nvSpPr>
        <p:spPr>
          <a:xfrm>
            <a:off x="1306286" y="745126"/>
            <a:ext cx="9666514" cy="549284"/>
          </a:xfrm>
        </p:spPr>
        <p:txBody>
          <a:bodyPr/>
          <a:lstStyle>
            <a:lvl1pPr algn="l">
              <a:defRPr>
                <a:solidFill>
                  <a:schemeClr val="bg1"/>
                </a:solidFill>
              </a:defRPr>
            </a:lvl1pPr>
          </a:lstStyle>
          <a:p>
            <a:r>
              <a:rPr lang="en-US" smtClean="0"/>
              <a:t>Click to edit Master title style</a:t>
            </a:r>
            <a:endParaRPr lang="en-AU" dirty="0"/>
          </a:p>
        </p:txBody>
      </p:sp>
      <p:sp>
        <p:nvSpPr>
          <p:cNvPr id="11" name="TextBox 10"/>
          <p:cNvSpPr txBox="1"/>
          <p:nvPr userDrawn="1"/>
        </p:nvSpPr>
        <p:spPr>
          <a:xfrm>
            <a:off x="11125422" y="6017379"/>
            <a:ext cx="369496" cy="276999"/>
          </a:xfrm>
          <a:prstGeom prst="rect">
            <a:avLst/>
          </a:prstGeom>
          <a:noFill/>
        </p:spPr>
        <p:txBody>
          <a:bodyPr wrap="square" rtlCol="0">
            <a:spAutoFit/>
          </a:bodyPr>
          <a:lstStyle/>
          <a:p>
            <a:pPr algn="ctr"/>
            <a:fld id="{06874E20-6493-441D-A83C-BA93645679E1}" type="slidenum">
              <a:rPr lang="en-AU" sz="1200" b="1" smtClean="0">
                <a:solidFill>
                  <a:schemeClr val="bg1"/>
                </a:solidFill>
              </a:rPr>
              <a:pPr algn="ctr"/>
              <a:t>‹#›</a:t>
            </a:fld>
            <a:endParaRPr lang="en-AU" sz="1200" b="1" dirty="0">
              <a:solidFill>
                <a:schemeClr val="bg1"/>
              </a:solidFill>
            </a:endParaRPr>
          </a:p>
        </p:txBody>
      </p:sp>
    </p:spTree>
    <p:extLst>
      <p:ext uri="{BB962C8B-B14F-4D97-AF65-F5344CB8AC3E}">
        <p14:creationId xmlns:p14="http://schemas.microsoft.com/office/powerpoint/2010/main" val="3183275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cxnSp>
        <p:nvCxnSpPr>
          <p:cNvPr id="5" name="Straight Connector 4"/>
          <p:cNvCxnSpPr/>
          <p:nvPr userDrawn="1"/>
        </p:nvCxnSpPr>
        <p:spPr>
          <a:xfrm>
            <a:off x="2968831" y="6129338"/>
            <a:ext cx="7481455" cy="11875"/>
          </a:xfrm>
          <a:prstGeom prst="line">
            <a:avLst/>
          </a:prstGeom>
          <a:ln w="6350">
            <a:solidFill>
              <a:srgbClr val="61656C"/>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userDrawn="1"/>
        </p:nvSpPr>
        <p:spPr>
          <a:xfrm>
            <a:off x="11125422" y="6017379"/>
            <a:ext cx="369496" cy="276999"/>
          </a:xfrm>
          <a:prstGeom prst="rect">
            <a:avLst/>
          </a:prstGeom>
          <a:noFill/>
        </p:spPr>
        <p:txBody>
          <a:bodyPr wrap="square" rtlCol="0">
            <a:spAutoFit/>
          </a:bodyPr>
          <a:lstStyle/>
          <a:p>
            <a:pPr algn="ctr"/>
            <a:fld id="{06874E20-6493-441D-A83C-BA93645679E1}" type="slidenum">
              <a:rPr lang="en-AU" sz="1200" b="1" smtClean="0">
                <a:solidFill>
                  <a:schemeClr val="bg1"/>
                </a:solidFill>
              </a:rPr>
              <a:pPr algn="ctr"/>
              <a:t>‹#›</a:t>
            </a:fld>
            <a:endParaRPr lang="en-AU" sz="1200" b="1" dirty="0">
              <a:solidFill>
                <a:schemeClr val="bg1"/>
              </a:solidFill>
            </a:endParaRPr>
          </a:p>
        </p:txBody>
      </p:sp>
    </p:spTree>
    <p:extLst>
      <p:ext uri="{BB962C8B-B14F-4D97-AF65-F5344CB8AC3E}">
        <p14:creationId xmlns:p14="http://schemas.microsoft.com/office/powerpoint/2010/main" val="1674529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Dar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07573" y="1947554"/>
            <a:ext cx="7391398" cy="3277078"/>
          </a:xfrm>
        </p:spPr>
        <p:txBody>
          <a:bodyPr anchor="b">
            <a:normAutofit/>
          </a:bodyPr>
          <a:lstStyle>
            <a:lvl1pPr algn="l">
              <a:defRPr sz="5000" baseline="0">
                <a:solidFill>
                  <a:schemeClr val="bg1"/>
                </a:solidFill>
              </a:defRPr>
            </a:lvl1pPr>
          </a:lstStyle>
          <a:p>
            <a:r>
              <a:rPr lang="en-US" dirty="0"/>
              <a:t>Click to edit Title of presentation</a:t>
            </a:r>
            <a:endParaRPr lang="en-AU" dirty="0"/>
          </a:p>
        </p:txBody>
      </p:sp>
      <p:sp>
        <p:nvSpPr>
          <p:cNvPr id="3" name="Subtitle 2"/>
          <p:cNvSpPr>
            <a:spLocks noGrp="1"/>
          </p:cNvSpPr>
          <p:nvPr>
            <p:ph type="subTitle" idx="1" hasCustomPrompt="1"/>
          </p:nvPr>
        </p:nvSpPr>
        <p:spPr>
          <a:xfrm>
            <a:off x="695325" y="5295881"/>
            <a:ext cx="7403646" cy="820053"/>
          </a:xfrm>
        </p:spPr>
        <p:txBody>
          <a:bodyPr>
            <a:norm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endParaRPr lang="en-AU"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48406" y="5579533"/>
            <a:ext cx="1366156" cy="954085"/>
          </a:xfrm>
          <a:prstGeom prst="rect">
            <a:avLst/>
          </a:prstGeom>
        </p:spPr>
      </p:pic>
      <p:pic>
        <p:nvPicPr>
          <p:cNvPr id="12" name="Picture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95325" y="682813"/>
            <a:ext cx="2505802" cy="748808"/>
          </a:xfrm>
          <a:prstGeom prst="rect">
            <a:avLst/>
          </a:prstGeom>
        </p:spPr>
      </p:pic>
    </p:spTree>
    <p:extLst>
      <p:ext uri="{BB962C8B-B14F-4D97-AF65-F5344CB8AC3E}">
        <p14:creationId xmlns:p14="http://schemas.microsoft.com/office/powerpoint/2010/main" val="324830031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ngle Content Ligh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85652" y="745126"/>
            <a:ext cx="10225648" cy="929295"/>
          </a:xfrm>
        </p:spPr>
        <p:txBody>
          <a:bodyPr/>
          <a:lstStyle>
            <a:lvl1pPr algn="ctr">
              <a:defRPr>
                <a:solidFill>
                  <a:srgbClr val="3E1051"/>
                </a:solidFill>
              </a:defRPr>
            </a:lvl1pPr>
          </a:lstStyle>
          <a:p>
            <a:r>
              <a:rPr lang="en-US" smtClean="0"/>
              <a:t>Click to edit Master title style</a:t>
            </a:r>
            <a:endParaRPr lang="en-AU" dirty="0"/>
          </a:p>
        </p:txBody>
      </p:sp>
      <p:sp>
        <p:nvSpPr>
          <p:cNvPr id="3" name="Content Placeholder 2"/>
          <p:cNvSpPr>
            <a:spLocks noGrp="1"/>
          </p:cNvSpPr>
          <p:nvPr>
            <p:ph idx="1"/>
          </p:nvPr>
        </p:nvSpPr>
        <p:spPr>
          <a:xfrm>
            <a:off x="1662544" y="1801875"/>
            <a:ext cx="8835242" cy="3067015"/>
          </a:xfrm>
          <a:ln>
            <a:solidFill>
              <a:srgbClr val="6A2C91"/>
            </a:solidFill>
          </a:ln>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cxnSp>
        <p:nvCxnSpPr>
          <p:cNvPr id="8" name="Straight Connector 7"/>
          <p:cNvCxnSpPr/>
          <p:nvPr userDrawn="1"/>
        </p:nvCxnSpPr>
        <p:spPr>
          <a:xfrm>
            <a:off x="695700" y="6141213"/>
            <a:ext cx="9754586" cy="0"/>
          </a:xfrm>
          <a:prstGeom prst="line">
            <a:avLst/>
          </a:prstGeom>
          <a:ln w="6350">
            <a:solidFill>
              <a:srgbClr val="61656C"/>
            </a:solidFill>
          </a:ln>
        </p:spPr>
        <p:style>
          <a:lnRef idx="1">
            <a:schemeClr val="accent1"/>
          </a:lnRef>
          <a:fillRef idx="0">
            <a:schemeClr val="accent1"/>
          </a:fillRef>
          <a:effectRef idx="0">
            <a:schemeClr val="accent1"/>
          </a:effectRef>
          <a:fontRef idx="minor">
            <a:schemeClr val="tx1"/>
          </a:fontRef>
        </p:style>
      </p:cxnSp>
      <p:sp>
        <p:nvSpPr>
          <p:cNvPr id="10" name="Text Placeholder 2"/>
          <p:cNvSpPr>
            <a:spLocks noGrp="1"/>
          </p:cNvSpPr>
          <p:nvPr>
            <p:ph type="body" idx="10" hasCustomPrompt="1"/>
          </p:nvPr>
        </p:nvSpPr>
        <p:spPr>
          <a:xfrm>
            <a:off x="1651399" y="4785764"/>
            <a:ext cx="8845502" cy="580612"/>
          </a:xfrm>
          <a:solidFill>
            <a:srgbClr val="3E1051"/>
          </a:solidFill>
          <a:ln>
            <a:solidFill>
              <a:srgbClr val="6A2C91"/>
            </a:solidFill>
          </a:ln>
        </p:spPr>
        <p:txBody>
          <a:bodyPr anchor="ctr">
            <a:normAutofit/>
          </a:bodyPr>
          <a:lstStyle>
            <a:lvl1pPr marL="0" indent="0">
              <a:buNone/>
              <a:defRPr sz="1200" b="1" i="0"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Caption</a:t>
            </a:r>
          </a:p>
        </p:txBody>
      </p:sp>
      <p:sp>
        <p:nvSpPr>
          <p:cNvPr id="11" name="Text Placeholder 12"/>
          <p:cNvSpPr>
            <a:spLocks noGrp="1"/>
          </p:cNvSpPr>
          <p:nvPr>
            <p:ph type="body" sz="quarter" idx="11" hasCustomPrompt="1"/>
          </p:nvPr>
        </p:nvSpPr>
        <p:spPr>
          <a:xfrm>
            <a:off x="3906713" y="5617650"/>
            <a:ext cx="4359275" cy="284163"/>
          </a:xfrm>
        </p:spPr>
        <p:txBody>
          <a:bodyPr anchor="ctr">
            <a:normAutofit/>
          </a:bodyPr>
          <a:lstStyle>
            <a:lvl1pPr marL="0" indent="0" algn="ctr">
              <a:buFontTx/>
              <a:buNone/>
              <a:defRPr sz="1000">
                <a:solidFill>
                  <a:srgbClr val="61656C"/>
                </a:solidFill>
              </a:defRPr>
            </a:lvl1pPr>
          </a:lstStyle>
          <a:p>
            <a:pPr lvl="0"/>
            <a:r>
              <a:rPr lang="en-US" dirty="0"/>
              <a:t>Click to Insert Source</a:t>
            </a:r>
            <a:endParaRPr lang="en-AU" dirty="0"/>
          </a:p>
        </p:txBody>
      </p:sp>
      <p:sp>
        <p:nvSpPr>
          <p:cNvPr id="9" name="TextBox 8"/>
          <p:cNvSpPr txBox="1"/>
          <p:nvPr userDrawn="1"/>
        </p:nvSpPr>
        <p:spPr>
          <a:xfrm>
            <a:off x="11125422" y="6017379"/>
            <a:ext cx="369496" cy="276999"/>
          </a:xfrm>
          <a:prstGeom prst="rect">
            <a:avLst/>
          </a:prstGeom>
          <a:noFill/>
        </p:spPr>
        <p:txBody>
          <a:bodyPr wrap="square" rtlCol="0">
            <a:spAutoFit/>
          </a:bodyPr>
          <a:lstStyle/>
          <a:p>
            <a:pPr algn="ctr"/>
            <a:fld id="{06874E20-6493-441D-A83C-BA93645679E1}" type="slidenum">
              <a:rPr lang="en-AU" sz="1200" b="1" smtClean="0">
                <a:solidFill>
                  <a:schemeClr val="bg1"/>
                </a:solidFill>
              </a:rPr>
              <a:pPr algn="ctr"/>
              <a:t>‹#›</a:t>
            </a:fld>
            <a:endParaRPr lang="en-AU" sz="1200" b="1" dirty="0">
              <a:solidFill>
                <a:schemeClr val="bg1"/>
              </a:solidFill>
            </a:endParaRPr>
          </a:p>
        </p:txBody>
      </p:sp>
    </p:spTree>
    <p:extLst>
      <p:ext uri="{BB962C8B-B14F-4D97-AF65-F5344CB8AC3E}">
        <p14:creationId xmlns:p14="http://schemas.microsoft.com/office/powerpoint/2010/main" val="3495679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Ligh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3776" y="745127"/>
            <a:ext cx="10237523" cy="829224"/>
          </a:xfrm>
        </p:spPr>
        <p:txBody>
          <a:bodyPr>
            <a:normAutofit/>
          </a:bodyPr>
          <a:lstStyle>
            <a:lvl1pPr algn="ctr">
              <a:defRPr sz="3000">
                <a:solidFill>
                  <a:srgbClr val="F37021"/>
                </a:solidFill>
              </a:defRPr>
            </a:lvl1pPr>
          </a:lstStyle>
          <a:p>
            <a:r>
              <a:rPr lang="en-US" smtClean="0"/>
              <a:t>Click to edit Master title style</a:t>
            </a:r>
            <a:endParaRPr lang="en-AU" dirty="0"/>
          </a:p>
        </p:txBody>
      </p:sp>
      <p:sp>
        <p:nvSpPr>
          <p:cNvPr id="3" name="Content Placeholder 2"/>
          <p:cNvSpPr>
            <a:spLocks noGrp="1"/>
          </p:cNvSpPr>
          <p:nvPr>
            <p:ph sz="half" idx="1"/>
          </p:nvPr>
        </p:nvSpPr>
        <p:spPr>
          <a:xfrm>
            <a:off x="973776" y="1695000"/>
            <a:ext cx="5011388" cy="3359375"/>
          </a:xfrm>
          <a:ln>
            <a:solidFill>
              <a:srgbClr val="F37021"/>
            </a:solidFill>
          </a:ln>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Content Placeholder 3"/>
          <p:cNvSpPr>
            <a:spLocks noGrp="1"/>
          </p:cNvSpPr>
          <p:nvPr>
            <p:ph sz="half" idx="2"/>
          </p:nvPr>
        </p:nvSpPr>
        <p:spPr>
          <a:xfrm>
            <a:off x="6187044" y="1695000"/>
            <a:ext cx="4952010" cy="3359375"/>
          </a:xfrm>
          <a:ln>
            <a:solidFill>
              <a:srgbClr val="F37021"/>
            </a:solidFill>
          </a:ln>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Text Placeholder 2"/>
          <p:cNvSpPr>
            <a:spLocks noGrp="1"/>
          </p:cNvSpPr>
          <p:nvPr>
            <p:ph type="body" idx="10"/>
          </p:nvPr>
        </p:nvSpPr>
        <p:spPr>
          <a:xfrm>
            <a:off x="973777" y="5054375"/>
            <a:ext cx="5011388" cy="562657"/>
          </a:xfrm>
          <a:solidFill>
            <a:srgbClr val="F37021"/>
          </a:solidFill>
          <a:ln>
            <a:solidFill>
              <a:srgbClr val="F37021"/>
            </a:solidFill>
          </a:ln>
        </p:spPr>
        <p:txBody>
          <a:bodyPr anchor="ctr">
            <a:normAutofit/>
          </a:bodyPr>
          <a:lstStyle>
            <a:lvl1pPr marL="0" indent="0">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4"/>
          <p:cNvSpPr>
            <a:spLocks noGrp="1"/>
          </p:cNvSpPr>
          <p:nvPr>
            <p:ph type="body" sz="quarter" idx="3"/>
          </p:nvPr>
        </p:nvSpPr>
        <p:spPr>
          <a:xfrm>
            <a:off x="6187044" y="5054375"/>
            <a:ext cx="4952010" cy="562657"/>
          </a:xfrm>
          <a:solidFill>
            <a:srgbClr val="F37021"/>
          </a:solidFill>
          <a:ln>
            <a:solidFill>
              <a:srgbClr val="F37021"/>
            </a:solidFill>
          </a:ln>
        </p:spPr>
        <p:txBody>
          <a:bodyPr anchor="ctr">
            <a:normAutofit/>
          </a:bodyPr>
          <a:lstStyle>
            <a:lvl1pPr marL="0" indent="0">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Text Placeholder 12"/>
          <p:cNvSpPr>
            <a:spLocks noGrp="1"/>
          </p:cNvSpPr>
          <p:nvPr>
            <p:ph type="body" sz="quarter" idx="11" hasCustomPrompt="1"/>
          </p:nvPr>
        </p:nvSpPr>
        <p:spPr>
          <a:xfrm>
            <a:off x="3906713" y="5736400"/>
            <a:ext cx="4359275" cy="284163"/>
          </a:xfrm>
        </p:spPr>
        <p:txBody>
          <a:bodyPr anchor="ctr">
            <a:normAutofit/>
          </a:bodyPr>
          <a:lstStyle>
            <a:lvl1pPr marL="0" indent="0" algn="ctr">
              <a:buFontTx/>
              <a:buNone/>
              <a:defRPr sz="1000">
                <a:solidFill>
                  <a:srgbClr val="61656C"/>
                </a:solidFill>
              </a:defRPr>
            </a:lvl1pPr>
          </a:lstStyle>
          <a:p>
            <a:pPr lvl="0"/>
            <a:r>
              <a:rPr lang="en-US" dirty="0"/>
              <a:t>Click to Insert Source</a:t>
            </a:r>
            <a:endParaRPr lang="en-AU" dirty="0"/>
          </a:p>
        </p:txBody>
      </p:sp>
      <p:cxnSp>
        <p:nvCxnSpPr>
          <p:cNvPr id="14" name="Straight Connector 13"/>
          <p:cNvCxnSpPr/>
          <p:nvPr userDrawn="1"/>
        </p:nvCxnSpPr>
        <p:spPr>
          <a:xfrm>
            <a:off x="695700" y="6141213"/>
            <a:ext cx="9754586" cy="0"/>
          </a:xfrm>
          <a:prstGeom prst="line">
            <a:avLst/>
          </a:prstGeom>
          <a:ln w="6350">
            <a:solidFill>
              <a:srgbClr val="61656C"/>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a:xfrm>
            <a:off x="11125422" y="6017379"/>
            <a:ext cx="369496" cy="276999"/>
          </a:xfrm>
          <a:prstGeom prst="rect">
            <a:avLst/>
          </a:prstGeom>
          <a:noFill/>
        </p:spPr>
        <p:txBody>
          <a:bodyPr wrap="square" rtlCol="0">
            <a:spAutoFit/>
          </a:bodyPr>
          <a:lstStyle/>
          <a:p>
            <a:pPr algn="ctr"/>
            <a:fld id="{06874E20-6493-441D-A83C-BA93645679E1}" type="slidenum">
              <a:rPr lang="en-AU" sz="1200" b="1" smtClean="0">
                <a:solidFill>
                  <a:schemeClr val="bg1"/>
                </a:solidFill>
              </a:rPr>
              <a:pPr algn="ctr"/>
              <a:t>‹#›</a:t>
            </a:fld>
            <a:endParaRPr lang="en-AU" sz="1200" b="1" dirty="0">
              <a:solidFill>
                <a:schemeClr val="bg1"/>
              </a:solidFill>
            </a:endParaRPr>
          </a:p>
        </p:txBody>
      </p:sp>
    </p:spTree>
    <p:extLst>
      <p:ext uri="{BB962C8B-B14F-4D97-AF65-F5344CB8AC3E}">
        <p14:creationId xmlns:p14="http://schemas.microsoft.com/office/powerpoint/2010/main" val="4020240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Text Ligh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3776" y="745127"/>
            <a:ext cx="10237523" cy="829224"/>
          </a:xfrm>
        </p:spPr>
        <p:txBody>
          <a:bodyPr>
            <a:normAutofit/>
          </a:bodyPr>
          <a:lstStyle>
            <a:lvl1pPr algn="ctr">
              <a:defRPr sz="3000">
                <a:solidFill>
                  <a:srgbClr val="F37021"/>
                </a:solidFill>
              </a:defRPr>
            </a:lvl1pPr>
          </a:lstStyle>
          <a:p>
            <a:r>
              <a:rPr lang="en-US" smtClean="0"/>
              <a:t>Click to edit Master title style</a:t>
            </a:r>
            <a:endParaRPr lang="en-AU" dirty="0"/>
          </a:p>
        </p:txBody>
      </p:sp>
      <p:sp>
        <p:nvSpPr>
          <p:cNvPr id="3" name="Content Placeholder 2"/>
          <p:cNvSpPr>
            <a:spLocks noGrp="1"/>
          </p:cNvSpPr>
          <p:nvPr>
            <p:ph sz="half" idx="1"/>
          </p:nvPr>
        </p:nvSpPr>
        <p:spPr>
          <a:xfrm>
            <a:off x="973776" y="1695000"/>
            <a:ext cx="5011388" cy="3359375"/>
          </a:xfrm>
          <a:ln>
            <a:solidFill>
              <a:srgbClr val="F37021"/>
            </a:solidFill>
          </a:ln>
        </p:spPr>
        <p:txBody>
          <a:bodyPr/>
          <a:lstStyle>
            <a:lvl1pPr marL="0" indent="0">
              <a:buFontTx/>
              <a:buNone/>
              <a:defRPr/>
            </a:lvl1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Text Placeholder 2"/>
          <p:cNvSpPr>
            <a:spLocks noGrp="1"/>
          </p:cNvSpPr>
          <p:nvPr>
            <p:ph type="body" idx="10"/>
          </p:nvPr>
        </p:nvSpPr>
        <p:spPr>
          <a:xfrm>
            <a:off x="973777" y="5054375"/>
            <a:ext cx="5011388" cy="562657"/>
          </a:xfrm>
          <a:solidFill>
            <a:srgbClr val="F37021"/>
          </a:solidFill>
          <a:ln>
            <a:solidFill>
              <a:srgbClr val="F37021"/>
            </a:solidFill>
          </a:ln>
        </p:spPr>
        <p:txBody>
          <a:bodyPr anchor="ctr">
            <a:normAutofit/>
          </a:bodyPr>
          <a:lstStyle>
            <a:lvl1pPr marL="0" indent="0">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Text Placeholder 12"/>
          <p:cNvSpPr>
            <a:spLocks noGrp="1"/>
          </p:cNvSpPr>
          <p:nvPr>
            <p:ph type="body" sz="quarter" idx="11" hasCustomPrompt="1"/>
          </p:nvPr>
        </p:nvSpPr>
        <p:spPr>
          <a:xfrm>
            <a:off x="1299832" y="5736400"/>
            <a:ext cx="4359275" cy="284163"/>
          </a:xfrm>
        </p:spPr>
        <p:txBody>
          <a:bodyPr anchor="ctr">
            <a:normAutofit/>
          </a:bodyPr>
          <a:lstStyle>
            <a:lvl1pPr marL="0" indent="0" algn="ctr">
              <a:buFontTx/>
              <a:buNone/>
              <a:defRPr sz="1000">
                <a:solidFill>
                  <a:srgbClr val="61656C"/>
                </a:solidFill>
              </a:defRPr>
            </a:lvl1pPr>
          </a:lstStyle>
          <a:p>
            <a:pPr lvl="0"/>
            <a:r>
              <a:rPr lang="en-US" dirty="0"/>
              <a:t>Click to Insert Source</a:t>
            </a:r>
            <a:endParaRPr lang="en-AU" dirty="0"/>
          </a:p>
        </p:txBody>
      </p:sp>
      <p:cxnSp>
        <p:nvCxnSpPr>
          <p:cNvPr id="14" name="Straight Connector 13"/>
          <p:cNvCxnSpPr/>
          <p:nvPr userDrawn="1"/>
        </p:nvCxnSpPr>
        <p:spPr>
          <a:xfrm>
            <a:off x="695700" y="6141213"/>
            <a:ext cx="9754586" cy="0"/>
          </a:xfrm>
          <a:prstGeom prst="line">
            <a:avLst/>
          </a:prstGeom>
          <a:ln w="6350">
            <a:solidFill>
              <a:srgbClr val="61656C"/>
            </a:solidFill>
          </a:ln>
        </p:spPr>
        <p:style>
          <a:lnRef idx="1">
            <a:schemeClr val="accent1"/>
          </a:lnRef>
          <a:fillRef idx="0">
            <a:schemeClr val="accent1"/>
          </a:fillRef>
          <a:effectRef idx="0">
            <a:schemeClr val="accent1"/>
          </a:effectRef>
          <a:fontRef idx="minor">
            <a:schemeClr val="tx1"/>
          </a:fontRef>
        </p:style>
      </p:cxnSp>
      <p:sp>
        <p:nvSpPr>
          <p:cNvPr id="10" name="Text Placeholder 2"/>
          <p:cNvSpPr>
            <a:spLocks noGrp="1"/>
          </p:cNvSpPr>
          <p:nvPr>
            <p:ph idx="12"/>
          </p:nvPr>
        </p:nvSpPr>
        <p:spPr>
          <a:xfrm>
            <a:off x="6092537" y="1695000"/>
            <a:ext cx="5118762" cy="392203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11" name="TextBox 10"/>
          <p:cNvSpPr txBox="1"/>
          <p:nvPr userDrawn="1"/>
        </p:nvSpPr>
        <p:spPr>
          <a:xfrm>
            <a:off x="11125422" y="6017379"/>
            <a:ext cx="369496" cy="276999"/>
          </a:xfrm>
          <a:prstGeom prst="rect">
            <a:avLst/>
          </a:prstGeom>
          <a:noFill/>
        </p:spPr>
        <p:txBody>
          <a:bodyPr wrap="square" rtlCol="0">
            <a:spAutoFit/>
          </a:bodyPr>
          <a:lstStyle/>
          <a:p>
            <a:pPr algn="ctr"/>
            <a:fld id="{06874E20-6493-441D-A83C-BA93645679E1}" type="slidenum">
              <a:rPr lang="en-AU" sz="1200" b="1" smtClean="0">
                <a:solidFill>
                  <a:schemeClr val="bg1"/>
                </a:solidFill>
              </a:rPr>
              <a:pPr algn="ctr"/>
              <a:t>‹#›</a:t>
            </a:fld>
            <a:endParaRPr lang="en-AU" sz="1200" b="1" dirty="0">
              <a:solidFill>
                <a:schemeClr val="bg1"/>
              </a:solidFill>
            </a:endParaRPr>
          </a:p>
        </p:txBody>
      </p:sp>
    </p:spTree>
    <p:extLst>
      <p:ext uri="{BB962C8B-B14F-4D97-AF65-F5344CB8AC3E}">
        <p14:creationId xmlns:p14="http://schemas.microsoft.com/office/powerpoint/2010/main" val="2366639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Only Ligh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ext Placeholder 6"/>
          <p:cNvSpPr>
            <a:spLocks noGrp="1"/>
          </p:cNvSpPr>
          <p:nvPr>
            <p:ph type="body" sz="quarter" idx="10"/>
          </p:nvPr>
        </p:nvSpPr>
        <p:spPr>
          <a:xfrm>
            <a:off x="985651" y="1555750"/>
            <a:ext cx="10225273" cy="4121150"/>
          </a:xfrm>
        </p:spPr>
        <p:txBody>
          <a:bodyPr/>
          <a:lstStyle>
            <a:lvl1pPr marL="228600" indent="-228600">
              <a:buFont typeface="Arial" panose="020B0604020202020204" pitchFamily="34" charset="0"/>
              <a:buChar char="→"/>
              <a:defRPr/>
            </a:lvl1pPr>
            <a:lvl2pPr marL="685800" indent="-228600">
              <a:buFont typeface="Arial" panose="020B0604020202020204" pitchFamily="34" charset="0"/>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8" name="Title 1"/>
          <p:cNvSpPr>
            <a:spLocks noGrp="1"/>
          </p:cNvSpPr>
          <p:nvPr>
            <p:ph type="title"/>
          </p:nvPr>
        </p:nvSpPr>
        <p:spPr>
          <a:xfrm>
            <a:off x="985652" y="745126"/>
            <a:ext cx="10225648" cy="810624"/>
          </a:xfrm>
        </p:spPr>
        <p:txBody>
          <a:bodyPr/>
          <a:lstStyle>
            <a:lvl1pPr algn="ctr">
              <a:defRPr>
                <a:solidFill>
                  <a:srgbClr val="72BB4B"/>
                </a:solidFill>
              </a:defRPr>
            </a:lvl1pPr>
          </a:lstStyle>
          <a:p>
            <a:r>
              <a:rPr lang="en-US" smtClean="0"/>
              <a:t>Click to edit Master title style</a:t>
            </a:r>
            <a:endParaRPr lang="en-AU" dirty="0"/>
          </a:p>
        </p:txBody>
      </p:sp>
      <p:cxnSp>
        <p:nvCxnSpPr>
          <p:cNvPr id="9" name="Straight Connector 8"/>
          <p:cNvCxnSpPr/>
          <p:nvPr userDrawn="1"/>
        </p:nvCxnSpPr>
        <p:spPr>
          <a:xfrm>
            <a:off x="695700" y="6141213"/>
            <a:ext cx="9754586" cy="0"/>
          </a:xfrm>
          <a:prstGeom prst="line">
            <a:avLst/>
          </a:prstGeom>
          <a:ln w="6350">
            <a:solidFill>
              <a:srgbClr val="61656C"/>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userDrawn="1"/>
        </p:nvSpPr>
        <p:spPr>
          <a:xfrm>
            <a:off x="11125422" y="6017379"/>
            <a:ext cx="369496" cy="276999"/>
          </a:xfrm>
          <a:prstGeom prst="rect">
            <a:avLst/>
          </a:prstGeom>
          <a:noFill/>
        </p:spPr>
        <p:txBody>
          <a:bodyPr wrap="square" rtlCol="0">
            <a:spAutoFit/>
          </a:bodyPr>
          <a:lstStyle/>
          <a:p>
            <a:pPr algn="ctr"/>
            <a:fld id="{06874E20-6493-441D-A83C-BA93645679E1}" type="slidenum">
              <a:rPr lang="en-AU" sz="1200" b="1" smtClean="0">
                <a:solidFill>
                  <a:schemeClr val="bg1"/>
                </a:solidFill>
              </a:rPr>
              <a:pPr algn="ctr"/>
              <a:t>‹#›</a:t>
            </a:fld>
            <a:endParaRPr lang="en-AU" sz="1200" b="1" dirty="0">
              <a:solidFill>
                <a:schemeClr val="bg1"/>
              </a:solidFill>
            </a:endParaRPr>
          </a:p>
        </p:txBody>
      </p:sp>
    </p:spTree>
    <p:extLst>
      <p:ext uri="{BB962C8B-B14F-4D97-AF65-F5344CB8AC3E}">
        <p14:creationId xmlns:p14="http://schemas.microsoft.com/office/powerpoint/2010/main" val="1138631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ngle Content Dar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95700" y="745126"/>
            <a:ext cx="2047500" cy="3543152"/>
          </a:xfrm>
        </p:spPr>
        <p:txBody>
          <a:bodyPr/>
          <a:lstStyle>
            <a:lvl1pPr algn="l">
              <a:defRPr>
                <a:solidFill>
                  <a:schemeClr val="bg1"/>
                </a:solidFill>
              </a:defRPr>
            </a:lvl1pPr>
          </a:lstStyle>
          <a:p>
            <a:r>
              <a:rPr lang="en-US" smtClean="0"/>
              <a:t>Click to edit Master title style</a:t>
            </a:r>
            <a:endParaRPr lang="en-AU" dirty="0"/>
          </a:p>
        </p:txBody>
      </p:sp>
      <p:sp>
        <p:nvSpPr>
          <p:cNvPr id="3" name="Content Placeholder 2"/>
          <p:cNvSpPr>
            <a:spLocks noGrp="1"/>
          </p:cNvSpPr>
          <p:nvPr>
            <p:ph idx="1"/>
          </p:nvPr>
        </p:nvSpPr>
        <p:spPr>
          <a:xfrm>
            <a:off x="3906712" y="723777"/>
            <a:ext cx="6591073" cy="3903255"/>
          </a:xfrm>
          <a:ln>
            <a:solidFill>
              <a:srgbClr val="3E1051"/>
            </a:solidFill>
          </a:ln>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cxnSp>
        <p:nvCxnSpPr>
          <p:cNvPr id="8" name="Straight Connector 7"/>
          <p:cNvCxnSpPr/>
          <p:nvPr userDrawn="1"/>
        </p:nvCxnSpPr>
        <p:spPr>
          <a:xfrm>
            <a:off x="695700" y="6141213"/>
            <a:ext cx="9754586" cy="0"/>
          </a:xfrm>
          <a:prstGeom prst="line">
            <a:avLst/>
          </a:prstGeom>
          <a:ln w="6350">
            <a:solidFill>
              <a:srgbClr val="61656C"/>
            </a:solidFill>
          </a:ln>
        </p:spPr>
        <p:style>
          <a:lnRef idx="1">
            <a:schemeClr val="accent1"/>
          </a:lnRef>
          <a:fillRef idx="0">
            <a:schemeClr val="accent1"/>
          </a:fillRef>
          <a:effectRef idx="0">
            <a:schemeClr val="accent1"/>
          </a:effectRef>
          <a:fontRef idx="minor">
            <a:schemeClr val="tx1"/>
          </a:fontRef>
        </p:style>
      </p:cxnSp>
      <p:sp>
        <p:nvSpPr>
          <p:cNvPr id="10" name="Text Placeholder 2"/>
          <p:cNvSpPr>
            <a:spLocks noGrp="1"/>
          </p:cNvSpPr>
          <p:nvPr>
            <p:ph type="body" idx="10" hasCustomPrompt="1"/>
          </p:nvPr>
        </p:nvSpPr>
        <p:spPr>
          <a:xfrm>
            <a:off x="3898173" y="4627032"/>
            <a:ext cx="6598727" cy="580612"/>
          </a:xfrm>
          <a:solidFill>
            <a:srgbClr val="3E1051"/>
          </a:solidFill>
          <a:ln>
            <a:solidFill>
              <a:srgbClr val="6A2C91"/>
            </a:solidFill>
          </a:ln>
        </p:spPr>
        <p:txBody>
          <a:bodyPr anchor="ctr">
            <a:normAutofit/>
          </a:bodyPr>
          <a:lstStyle>
            <a:lvl1pPr marL="0" indent="0">
              <a:buNone/>
              <a:defRPr sz="1200" b="1" i="0"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Caption</a:t>
            </a:r>
          </a:p>
        </p:txBody>
      </p:sp>
      <p:sp>
        <p:nvSpPr>
          <p:cNvPr id="11" name="Text Placeholder 12"/>
          <p:cNvSpPr>
            <a:spLocks noGrp="1"/>
          </p:cNvSpPr>
          <p:nvPr>
            <p:ph type="body" sz="quarter" idx="11" hasCustomPrompt="1"/>
          </p:nvPr>
        </p:nvSpPr>
        <p:spPr>
          <a:xfrm>
            <a:off x="5017898" y="5617650"/>
            <a:ext cx="4359275" cy="284163"/>
          </a:xfrm>
        </p:spPr>
        <p:txBody>
          <a:bodyPr anchor="ctr">
            <a:normAutofit/>
          </a:bodyPr>
          <a:lstStyle>
            <a:lvl1pPr marL="0" indent="0" algn="ctr">
              <a:buFontTx/>
              <a:buNone/>
              <a:defRPr sz="1000">
                <a:solidFill>
                  <a:srgbClr val="61656C"/>
                </a:solidFill>
              </a:defRPr>
            </a:lvl1pPr>
          </a:lstStyle>
          <a:p>
            <a:pPr lvl="0"/>
            <a:r>
              <a:rPr lang="en-US" dirty="0"/>
              <a:t>Click to Insert Source</a:t>
            </a:r>
            <a:endParaRPr lang="en-AU" dirty="0"/>
          </a:p>
        </p:txBody>
      </p:sp>
      <p:sp>
        <p:nvSpPr>
          <p:cNvPr id="9" name="TextBox 8"/>
          <p:cNvSpPr txBox="1"/>
          <p:nvPr userDrawn="1"/>
        </p:nvSpPr>
        <p:spPr>
          <a:xfrm>
            <a:off x="11125422" y="6017379"/>
            <a:ext cx="369496" cy="276999"/>
          </a:xfrm>
          <a:prstGeom prst="rect">
            <a:avLst/>
          </a:prstGeom>
          <a:noFill/>
        </p:spPr>
        <p:txBody>
          <a:bodyPr wrap="square" rtlCol="0">
            <a:spAutoFit/>
          </a:bodyPr>
          <a:lstStyle/>
          <a:p>
            <a:pPr algn="ctr"/>
            <a:fld id="{06874E20-6493-441D-A83C-BA93645679E1}" type="slidenum">
              <a:rPr lang="en-AU" sz="1200" b="1" smtClean="0">
                <a:solidFill>
                  <a:schemeClr val="bg1"/>
                </a:solidFill>
              </a:rPr>
              <a:pPr algn="ctr"/>
              <a:t>‹#›</a:t>
            </a:fld>
            <a:endParaRPr lang="en-AU" sz="1200" b="1" dirty="0">
              <a:solidFill>
                <a:schemeClr val="bg1"/>
              </a:solidFill>
            </a:endParaRPr>
          </a:p>
        </p:txBody>
      </p:sp>
    </p:spTree>
    <p:extLst>
      <p:ext uri="{BB962C8B-B14F-4D97-AF65-F5344CB8AC3E}">
        <p14:creationId xmlns:p14="http://schemas.microsoft.com/office/powerpoint/2010/main" val="4234654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Dar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95324" y="733252"/>
            <a:ext cx="8733683" cy="829224"/>
          </a:xfrm>
        </p:spPr>
        <p:txBody>
          <a:bodyPr>
            <a:normAutofit/>
          </a:bodyPr>
          <a:lstStyle>
            <a:lvl1pPr algn="l">
              <a:defRPr sz="3000">
                <a:solidFill>
                  <a:srgbClr val="F37021"/>
                </a:solidFill>
              </a:defRPr>
            </a:lvl1pPr>
          </a:lstStyle>
          <a:p>
            <a:r>
              <a:rPr lang="en-US" smtClean="0"/>
              <a:t>Click to edit Master title style</a:t>
            </a:r>
            <a:endParaRPr lang="en-AU" dirty="0"/>
          </a:p>
        </p:txBody>
      </p:sp>
      <p:sp>
        <p:nvSpPr>
          <p:cNvPr id="3" name="Content Placeholder 2"/>
          <p:cNvSpPr>
            <a:spLocks noGrp="1"/>
          </p:cNvSpPr>
          <p:nvPr>
            <p:ph sz="half" idx="1"/>
          </p:nvPr>
        </p:nvSpPr>
        <p:spPr>
          <a:xfrm>
            <a:off x="695325" y="1695000"/>
            <a:ext cx="4235619" cy="3359375"/>
          </a:xfrm>
          <a:ln>
            <a:solidFill>
              <a:srgbClr val="F37021"/>
            </a:solidFill>
          </a:ln>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Content Placeholder 3"/>
          <p:cNvSpPr>
            <a:spLocks noGrp="1"/>
          </p:cNvSpPr>
          <p:nvPr>
            <p:ph sz="half" idx="2"/>
          </p:nvPr>
        </p:nvSpPr>
        <p:spPr>
          <a:xfrm>
            <a:off x="5243574" y="1695000"/>
            <a:ext cx="4185433" cy="3359375"/>
          </a:xfrm>
          <a:ln>
            <a:solidFill>
              <a:srgbClr val="F37021"/>
            </a:solidFill>
          </a:ln>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Text Placeholder 2"/>
          <p:cNvSpPr>
            <a:spLocks noGrp="1"/>
          </p:cNvSpPr>
          <p:nvPr>
            <p:ph type="body" idx="10"/>
          </p:nvPr>
        </p:nvSpPr>
        <p:spPr>
          <a:xfrm>
            <a:off x="695326" y="5054375"/>
            <a:ext cx="4235619" cy="562657"/>
          </a:xfrm>
          <a:solidFill>
            <a:srgbClr val="F37021"/>
          </a:solidFill>
          <a:ln>
            <a:solidFill>
              <a:srgbClr val="F37021"/>
            </a:solidFill>
          </a:ln>
        </p:spPr>
        <p:txBody>
          <a:bodyPr anchor="ctr">
            <a:normAutofit/>
          </a:bodyPr>
          <a:lstStyle>
            <a:lvl1pPr marL="0" indent="0">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4"/>
          <p:cNvSpPr>
            <a:spLocks noGrp="1"/>
          </p:cNvSpPr>
          <p:nvPr>
            <p:ph type="body" sz="quarter" idx="3"/>
          </p:nvPr>
        </p:nvSpPr>
        <p:spPr>
          <a:xfrm>
            <a:off x="5243573" y="5054375"/>
            <a:ext cx="4185433" cy="562657"/>
          </a:xfrm>
          <a:solidFill>
            <a:srgbClr val="F37021"/>
          </a:solidFill>
          <a:ln>
            <a:solidFill>
              <a:srgbClr val="F37021"/>
            </a:solidFill>
          </a:ln>
        </p:spPr>
        <p:txBody>
          <a:bodyPr anchor="ctr">
            <a:normAutofit/>
          </a:bodyPr>
          <a:lstStyle>
            <a:lvl1pPr marL="0" indent="0">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Text Placeholder 12"/>
          <p:cNvSpPr>
            <a:spLocks noGrp="1"/>
          </p:cNvSpPr>
          <p:nvPr>
            <p:ph type="body" sz="quarter" idx="11" hasCustomPrompt="1"/>
          </p:nvPr>
        </p:nvSpPr>
        <p:spPr>
          <a:xfrm>
            <a:off x="2977014" y="5736400"/>
            <a:ext cx="4359275" cy="284163"/>
          </a:xfrm>
        </p:spPr>
        <p:txBody>
          <a:bodyPr anchor="ctr">
            <a:normAutofit/>
          </a:bodyPr>
          <a:lstStyle>
            <a:lvl1pPr marL="0" indent="0" algn="ctr">
              <a:buFontTx/>
              <a:buNone/>
              <a:defRPr sz="1000">
                <a:solidFill>
                  <a:srgbClr val="61656C"/>
                </a:solidFill>
              </a:defRPr>
            </a:lvl1pPr>
          </a:lstStyle>
          <a:p>
            <a:pPr lvl="0"/>
            <a:r>
              <a:rPr lang="en-US" dirty="0"/>
              <a:t>Click to Insert Source</a:t>
            </a:r>
            <a:endParaRPr lang="en-AU" dirty="0"/>
          </a:p>
        </p:txBody>
      </p:sp>
      <p:cxnSp>
        <p:nvCxnSpPr>
          <p:cNvPr id="14" name="Straight Connector 13"/>
          <p:cNvCxnSpPr/>
          <p:nvPr userDrawn="1"/>
        </p:nvCxnSpPr>
        <p:spPr>
          <a:xfrm>
            <a:off x="695700" y="6141213"/>
            <a:ext cx="9089568" cy="0"/>
          </a:xfrm>
          <a:prstGeom prst="line">
            <a:avLst/>
          </a:prstGeom>
          <a:ln w="6350">
            <a:solidFill>
              <a:srgbClr val="61656C"/>
            </a:solidFill>
          </a:ln>
        </p:spPr>
        <p:style>
          <a:lnRef idx="1">
            <a:schemeClr val="accent1"/>
          </a:lnRef>
          <a:fillRef idx="0">
            <a:schemeClr val="accent1"/>
          </a:fillRef>
          <a:effectRef idx="0">
            <a:schemeClr val="accent1"/>
          </a:effectRef>
          <a:fontRef idx="minor">
            <a:schemeClr val="tx1"/>
          </a:fontRef>
        </p:style>
      </p:cxnSp>
      <p:sp>
        <p:nvSpPr>
          <p:cNvPr id="6" name="Text Placeholder 5"/>
          <p:cNvSpPr>
            <a:spLocks noGrp="1"/>
          </p:cNvSpPr>
          <p:nvPr>
            <p:ph type="body" sz="quarter" idx="12" hasCustomPrompt="1"/>
          </p:nvPr>
        </p:nvSpPr>
        <p:spPr>
          <a:xfrm>
            <a:off x="9939648" y="1695450"/>
            <a:ext cx="1888175" cy="3921125"/>
          </a:xfrm>
        </p:spPr>
        <p:txBody>
          <a:bodyPr>
            <a:normAutofit/>
          </a:bodyPr>
          <a:lstStyle>
            <a:lvl1pPr marL="0" indent="0" algn="r">
              <a:lnSpc>
                <a:spcPct val="100000"/>
              </a:lnSpc>
              <a:buFontTx/>
              <a:buNone/>
              <a:defRPr sz="2400" b="1" baseline="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Click to enter Important information or pull quote</a:t>
            </a:r>
            <a:endParaRPr lang="en-AU" dirty="0"/>
          </a:p>
        </p:txBody>
      </p:sp>
      <p:sp>
        <p:nvSpPr>
          <p:cNvPr id="11" name="TextBox 10"/>
          <p:cNvSpPr txBox="1"/>
          <p:nvPr userDrawn="1"/>
        </p:nvSpPr>
        <p:spPr>
          <a:xfrm>
            <a:off x="11125422" y="6017379"/>
            <a:ext cx="369496" cy="276999"/>
          </a:xfrm>
          <a:prstGeom prst="rect">
            <a:avLst/>
          </a:prstGeom>
          <a:noFill/>
        </p:spPr>
        <p:txBody>
          <a:bodyPr wrap="square" rtlCol="0">
            <a:spAutoFit/>
          </a:bodyPr>
          <a:lstStyle/>
          <a:p>
            <a:pPr algn="ctr"/>
            <a:fld id="{06874E20-6493-441D-A83C-BA93645679E1}" type="slidenum">
              <a:rPr lang="en-AU" sz="1200" b="1" smtClean="0">
                <a:solidFill>
                  <a:schemeClr val="bg1"/>
                </a:solidFill>
              </a:rPr>
              <a:pPr algn="ctr"/>
              <a:t>‹#›</a:t>
            </a:fld>
            <a:endParaRPr lang="en-AU" sz="1200" b="1" dirty="0">
              <a:solidFill>
                <a:schemeClr val="bg1"/>
              </a:solidFill>
            </a:endParaRPr>
          </a:p>
        </p:txBody>
      </p:sp>
    </p:spTree>
    <p:extLst>
      <p:ext uri="{BB962C8B-B14F-4D97-AF65-F5344CB8AC3E}">
        <p14:creationId xmlns:p14="http://schemas.microsoft.com/office/powerpoint/2010/main" val="1894573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and text Dar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95324" y="733252"/>
            <a:ext cx="8733683" cy="829224"/>
          </a:xfrm>
        </p:spPr>
        <p:txBody>
          <a:bodyPr>
            <a:normAutofit/>
          </a:bodyPr>
          <a:lstStyle>
            <a:lvl1pPr algn="l">
              <a:defRPr sz="3000">
                <a:solidFill>
                  <a:srgbClr val="F37021"/>
                </a:solidFill>
              </a:defRPr>
            </a:lvl1pPr>
          </a:lstStyle>
          <a:p>
            <a:r>
              <a:rPr lang="en-US" smtClean="0"/>
              <a:t>Click to edit Master title style</a:t>
            </a:r>
            <a:endParaRPr lang="en-AU" dirty="0"/>
          </a:p>
        </p:txBody>
      </p:sp>
      <p:sp>
        <p:nvSpPr>
          <p:cNvPr id="3" name="Content Placeholder 2"/>
          <p:cNvSpPr>
            <a:spLocks noGrp="1"/>
          </p:cNvSpPr>
          <p:nvPr>
            <p:ph sz="half" idx="1"/>
          </p:nvPr>
        </p:nvSpPr>
        <p:spPr>
          <a:xfrm>
            <a:off x="695325" y="1695000"/>
            <a:ext cx="4235619" cy="3359375"/>
          </a:xfrm>
          <a:ln>
            <a:solidFill>
              <a:srgbClr val="F37021"/>
            </a:solidFill>
          </a:ln>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Text Placeholder 2"/>
          <p:cNvSpPr>
            <a:spLocks noGrp="1"/>
          </p:cNvSpPr>
          <p:nvPr>
            <p:ph type="body" idx="10"/>
          </p:nvPr>
        </p:nvSpPr>
        <p:spPr>
          <a:xfrm>
            <a:off x="695326" y="5054375"/>
            <a:ext cx="4235619" cy="562657"/>
          </a:xfrm>
          <a:solidFill>
            <a:srgbClr val="F37021"/>
          </a:solidFill>
          <a:ln>
            <a:solidFill>
              <a:srgbClr val="F37021"/>
            </a:solidFill>
          </a:ln>
        </p:spPr>
        <p:txBody>
          <a:bodyPr anchor="ctr">
            <a:normAutofit/>
          </a:bodyPr>
          <a:lstStyle>
            <a:lvl1pPr marL="0" indent="0">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Text Placeholder 12"/>
          <p:cNvSpPr>
            <a:spLocks noGrp="1"/>
          </p:cNvSpPr>
          <p:nvPr>
            <p:ph type="body" sz="quarter" idx="11" hasCustomPrompt="1"/>
          </p:nvPr>
        </p:nvSpPr>
        <p:spPr>
          <a:xfrm>
            <a:off x="695325" y="5736401"/>
            <a:ext cx="4235619" cy="272512"/>
          </a:xfrm>
        </p:spPr>
        <p:txBody>
          <a:bodyPr anchor="ctr">
            <a:normAutofit/>
          </a:bodyPr>
          <a:lstStyle>
            <a:lvl1pPr marL="0" indent="0" algn="ctr">
              <a:buFontTx/>
              <a:buNone/>
              <a:defRPr sz="1000">
                <a:solidFill>
                  <a:srgbClr val="61656C"/>
                </a:solidFill>
              </a:defRPr>
            </a:lvl1pPr>
          </a:lstStyle>
          <a:p>
            <a:pPr lvl="0"/>
            <a:r>
              <a:rPr lang="en-US" dirty="0"/>
              <a:t>Click to Insert Source</a:t>
            </a:r>
            <a:endParaRPr lang="en-AU" dirty="0"/>
          </a:p>
        </p:txBody>
      </p:sp>
      <p:cxnSp>
        <p:nvCxnSpPr>
          <p:cNvPr id="14" name="Straight Connector 13"/>
          <p:cNvCxnSpPr/>
          <p:nvPr userDrawn="1"/>
        </p:nvCxnSpPr>
        <p:spPr>
          <a:xfrm>
            <a:off x="695700" y="6141213"/>
            <a:ext cx="9089568" cy="0"/>
          </a:xfrm>
          <a:prstGeom prst="line">
            <a:avLst/>
          </a:prstGeom>
          <a:ln w="6350">
            <a:solidFill>
              <a:srgbClr val="61656C"/>
            </a:solidFill>
          </a:ln>
        </p:spPr>
        <p:style>
          <a:lnRef idx="1">
            <a:schemeClr val="accent1"/>
          </a:lnRef>
          <a:fillRef idx="0">
            <a:schemeClr val="accent1"/>
          </a:fillRef>
          <a:effectRef idx="0">
            <a:schemeClr val="accent1"/>
          </a:effectRef>
          <a:fontRef idx="minor">
            <a:schemeClr val="tx1"/>
          </a:fontRef>
        </p:style>
      </p:cxnSp>
      <p:sp>
        <p:nvSpPr>
          <p:cNvPr id="6" name="Text Placeholder 5"/>
          <p:cNvSpPr>
            <a:spLocks noGrp="1"/>
          </p:cNvSpPr>
          <p:nvPr>
            <p:ph type="body" sz="quarter" idx="12" hasCustomPrompt="1"/>
          </p:nvPr>
        </p:nvSpPr>
        <p:spPr>
          <a:xfrm>
            <a:off x="9939648" y="1695450"/>
            <a:ext cx="1888175" cy="3921125"/>
          </a:xfrm>
        </p:spPr>
        <p:txBody>
          <a:bodyPr>
            <a:normAutofit/>
          </a:bodyPr>
          <a:lstStyle>
            <a:lvl1pPr marL="0" indent="0" algn="r">
              <a:lnSpc>
                <a:spcPct val="100000"/>
              </a:lnSpc>
              <a:buFontTx/>
              <a:buNone/>
              <a:defRPr sz="2400" b="1" baseline="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Click to enter Important information or pull quote</a:t>
            </a:r>
            <a:endParaRPr lang="en-AU" dirty="0"/>
          </a:p>
        </p:txBody>
      </p:sp>
      <p:sp>
        <p:nvSpPr>
          <p:cNvPr id="12" name="Text Placeholder 6"/>
          <p:cNvSpPr>
            <a:spLocks noGrp="1"/>
          </p:cNvSpPr>
          <p:nvPr>
            <p:ph type="body" sz="quarter" idx="14" hasCustomPrompt="1"/>
          </p:nvPr>
        </p:nvSpPr>
        <p:spPr>
          <a:xfrm>
            <a:off x="5240484" y="1709777"/>
            <a:ext cx="4188523" cy="3906798"/>
          </a:xfrm>
        </p:spPr>
        <p:txBody>
          <a:bodyPr/>
          <a:lstStyle>
            <a:lvl1pPr marL="0" indent="0">
              <a:buFontTx/>
              <a:buNone/>
              <a:defRPr/>
            </a:lvl1pPr>
            <a:lvl2pPr marL="685800" indent="-228600">
              <a:buFont typeface="Arial" panose="020B0604020202020204" pitchFamily="34" charset="0"/>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en-US" dirty="0"/>
              <a:t>Click to edit Master text styles </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10" name="TextBox 9"/>
          <p:cNvSpPr txBox="1"/>
          <p:nvPr userDrawn="1"/>
        </p:nvSpPr>
        <p:spPr>
          <a:xfrm>
            <a:off x="11125422" y="6017379"/>
            <a:ext cx="369496" cy="276999"/>
          </a:xfrm>
          <a:prstGeom prst="rect">
            <a:avLst/>
          </a:prstGeom>
          <a:noFill/>
        </p:spPr>
        <p:txBody>
          <a:bodyPr wrap="square" rtlCol="0">
            <a:spAutoFit/>
          </a:bodyPr>
          <a:lstStyle/>
          <a:p>
            <a:pPr algn="ctr"/>
            <a:fld id="{06874E20-6493-441D-A83C-BA93645679E1}" type="slidenum">
              <a:rPr lang="en-AU" sz="1200" b="1" smtClean="0">
                <a:solidFill>
                  <a:schemeClr val="bg1"/>
                </a:solidFill>
              </a:rPr>
              <a:pPr algn="ctr"/>
              <a:t>‹#›</a:t>
            </a:fld>
            <a:endParaRPr lang="en-AU" sz="1200" b="1" dirty="0">
              <a:solidFill>
                <a:schemeClr val="bg1"/>
              </a:solidFill>
            </a:endParaRPr>
          </a:p>
        </p:txBody>
      </p:sp>
    </p:spTree>
    <p:extLst>
      <p:ext uri="{BB962C8B-B14F-4D97-AF65-F5344CB8AC3E}">
        <p14:creationId xmlns:p14="http://schemas.microsoft.com/office/powerpoint/2010/main" val="2523514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5700" y="745126"/>
            <a:ext cx="10515600" cy="1166802"/>
          </a:xfrm>
          <a:prstGeom prst="rect">
            <a:avLst/>
          </a:prstGeom>
        </p:spPr>
        <p:txBody>
          <a:bodyPr vert="horz" lIns="91440" tIns="45720" rIns="91440" bIns="45720" rtlCol="0" anchor="t">
            <a:normAutofit/>
          </a:bodyPr>
          <a:lstStyle/>
          <a:p>
            <a:r>
              <a:rPr lang="en-US" smtClean="0"/>
              <a:t>Click to edit Master title style</a:t>
            </a:r>
            <a:endParaRPr lang="en-AU" dirty="0"/>
          </a:p>
        </p:txBody>
      </p:sp>
      <p:sp>
        <p:nvSpPr>
          <p:cNvPr id="3" name="Text Placeholder 2"/>
          <p:cNvSpPr>
            <a:spLocks noGrp="1"/>
          </p:cNvSpPr>
          <p:nvPr>
            <p:ph type="body" idx="1"/>
          </p:nvPr>
        </p:nvSpPr>
        <p:spPr>
          <a:xfrm>
            <a:off x="695700" y="2051250"/>
            <a:ext cx="10515600" cy="407808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Tree>
    <p:extLst>
      <p:ext uri="{BB962C8B-B14F-4D97-AF65-F5344CB8AC3E}">
        <p14:creationId xmlns:p14="http://schemas.microsoft.com/office/powerpoint/2010/main" val="3662755715"/>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0" r:id="rId3"/>
    <p:sldLayoutId id="2147483652" r:id="rId4"/>
    <p:sldLayoutId id="2147483658" r:id="rId5"/>
    <p:sldLayoutId id="2147483654" r:id="rId6"/>
    <p:sldLayoutId id="2147483662" r:id="rId7"/>
    <p:sldLayoutId id="2147483661" r:id="rId8"/>
    <p:sldLayoutId id="2147483663" r:id="rId9"/>
    <p:sldLayoutId id="2147483659" r:id="rId10"/>
    <p:sldLayoutId id="2147483655" r:id="rId11"/>
  </p:sldLayoutIdLst>
  <p:txStyles>
    <p:titleStyle>
      <a:lvl1pPr algn="l" defTabSz="914400" rtl="0" eaLnBrk="1" latinLnBrk="0" hangingPunct="1">
        <a:lnSpc>
          <a:spcPct val="90000"/>
        </a:lnSpc>
        <a:spcBef>
          <a:spcPct val="0"/>
        </a:spcBef>
        <a:buNone/>
        <a:defRPr sz="3000" b="1" kern="1200">
          <a:solidFill>
            <a:srgbClr val="3E1051"/>
          </a:solidFill>
          <a:latin typeface="Arial" panose="020B0604020202020204" pitchFamily="34" charset="0"/>
          <a:ea typeface="+mj-ea"/>
          <a:cs typeface="Arial" panose="020B0604020202020204" pitchFamily="34" charset="0"/>
        </a:defRPr>
      </a:lvl1pPr>
    </p:titleStyle>
    <p:bodyStyle>
      <a:lvl1pPr marL="288000" indent="-288000" algn="l" defTabSz="914400" rtl="0" eaLnBrk="1" latinLnBrk="0" hangingPunct="1">
        <a:lnSpc>
          <a:spcPct val="120000"/>
        </a:lnSpc>
        <a:spcBef>
          <a:spcPts val="600"/>
        </a:spcBef>
        <a:spcAft>
          <a:spcPts val="3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1pPr>
      <a:lvl2pPr marL="576000" indent="-288000" algn="l" defTabSz="914400" rtl="0" eaLnBrk="1" latinLnBrk="0" hangingPunct="1">
        <a:lnSpc>
          <a:spcPct val="120000"/>
        </a:lnSpc>
        <a:spcBef>
          <a:spcPts val="200"/>
        </a:spcBef>
        <a:spcAft>
          <a:spcPts val="1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2pPr>
      <a:lvl3pPr marL="1080000" indent="-288000" algn="l" defTabSz="914400" rtl="0" eaLnBrk="1" latinLnBrk="0" hangingPunct="1">
        <a:lnSpc>
          <a:spcPct val="120000"/>
        </a:lnSpc>
        <a:spcBef>
          <a:spcPts val="100"/>
        </a:spcBef>
        <a:spcAft>
          <a:spcPts val="200"/>
        </a:spcAft>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1440000" indent="-288000" algn="l" defTabSz="914400" rtl="0" eaLnBrk="1" latinLnBrk="0" hangingPunct="1">
        <a:lnSpc>
          <a:spcPct val="120000"/>
        </a:lnSpc>
        <a:spcBef>
          <a:spcPts val="0"/>
        </a:spcBef>
        <a:spcAft>
          <a:spcPts val="100"/>
        </a:spcAft>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4pPr>
      <a:lvl5pPr marL="1800000" indent="-288000" algn="l" defTabSz="914400" rtl="0" eaLnBrk="1" latinLnBrk="0" hangingPunct="1">
        <a:lnSpc>
          <a:spcPct val="120000"/>
        </a:lnSpc>
        <a:spcBef>
          <a:spcPts val="0"/>
        </a:spcBef>
        <a:spcAft>
          <a:spcPts val="100"/>
        </a:spcAft>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861" userDrawn="1">
          <p15:clr>
            <a:srgbClr val="F26B43"/>
          </p15:clr>
        </p15:guide>
        <p15:guide id="2" pos="438" userDrawn="1">
          <p15:clr>
            <a:srgbClr val="F26B43"/>
          </p15:clr>
        </p15:guide>
        <p15:guide id="3" orient="horz" pos="459" userDrawn="1">
          <p15:clr>
            <a:srgbClr val="F26B43"/>
          </p15:clr>
        </p15:guide>
        <p15:guide id="4" pos="7242" userDrawn="1">
          <p15:clr>
            <a:srgbClr val="F26B43"/>
          </p15:clr>
        </p15:guide>
        <p15:guide id="5"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xml"/><Relationship Id="rId1" Type="http://schemas.openxmlformats.org/officeDocument/2006/relationships/slideLayout" Target="../slideLayouts/slideLayout10.xml"/><Relationship Id="rId4" Type="http://schemas.openxmlformats.org/officeDocument/2006/relationships/image" Target="../media/image23.png"/></Relationships>
</file>

<file path=ppt/slides/_rels/slide2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4.xml"/><Relationship Id="rId1" Type="http://schemas.openxmlformats.org/officeDocument/2006/relationships/slideLayout" Target="../slideLayouts/slideLayout10.xml"/><Relationship Id="rId4" Type="http://schemas.openxmlformats.org/officeDocument/2006/relationships/image" Target="../media/image25.png"/></Relationships>
</file>

<file path=ppt/slides/_rels/slide2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6.xml"/><Relationship Id="rId1" Type="http://schemas.openxmlformats.org/officeDocument/2006/relationships/slideLayout" Target="../slideLayouts/slideLayout10.xml"/><Relationship Id="rId4" Type="http://schemas.openxmlformats.org/officeDocument/2006/relationships/image" Target="../media/image28.png"/></Relationships>
</file>

<file path=ppt/slides/_rels/slide25.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7572" y="1947554"/>
            <a:ext cx="7731578" cy="3277078"/>
          </a:xfrm>
        </p:spPr>
        <p:txBody>
          <a:bodyPr/>
          <a:lstStyle/>
          <a:p>
            <a:r>
              <a:rPr lang="en-AU" dirty="0" smtClean="0"/>
              <a:t>New September 2020 SHIP data quality enhancements</a:t>
            </a:r>
            <a:endParaRPr lang="en-AU" dirty="0"/>
          </a:p>
        </p:txBody>
      </p:sp>
      <p:sp>
        <p:nvSpPr>
          <p:cNvPr id="3" name="Subtitle 2"/>
          <p:cNvSpPr>
            <a:spLocks noGrp="1"/>
          </p:cNvSpPr>
          <p:nvPr>
            <p:ph type="subTitle" idx="1"/>
          </p:nvPr>
        </p:nvSpPr>
        <p:spPr>
          <a:xfrm>
            <a:off x="695325" y="2276549"/>
            <a:ext cx="7403646" cy="495319"/>
          </a:xfrm>
        </p:spPr>
        <p:txBody>
          <a:bodyPr>
            <a:normAutofit lnSpcReduction="10000"/>
          </a:bodyPr>
          <a:lstStyle/>
          <a:p>
            <a:r>
              <a:rPr lang="en-AU" dirty="0" smtClean="0"/>
              <a:t>Specialist Homelessness Services Collection</a:t>
            </a:r>
            <a:endParaRPr lang="en-AU" dirty="0"/>
          </a:p>
        </p:txBody>
      </p:sp>
    </p:spTree>
    <p:custDataLst>
      <p:tags r:id="rId1"/>
    </p:custDataLst>
    <p:extLst>
      <p:ext uri="{BB962C8B-B14F-4D97-AF65-F5344CB8AC3E}">
        <p14:creationId xmlns:p14="http://schemas.microsoft.com/office/powerpoint/2010/main" val="23353984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83685" y="2043414"/>
            <a:ext cx="9434933" cy="4253869"/>
          </a:xfrm>
        </p:spPr>
        <p:txBody>
          <a:bodyPr>
            <a:normAutofit fontScale="77500" lnSpcReduction="20000"/>
          </a:bodyPr>
          <a:lstStyle/>
          <a:p>
            <a:endParaRPr lang="en-AU" sz="2400" dirty="0" smtClean="0"/>
          </a:p>
          <a:p>
            <a:endParaRPr lang="en-AU" sz="2400" dirty="0"/>
          </a:p>
          <a:p>
            <a:endParaRPr lang="en-AU" sz="2400" dirty="0" smtClean="0"/>
          </a:p>
          <a:p>
            <a:endParaRPr lang="en-AU" sz="2400" dirty="0" smtClean="0"/>
          </a:p>
          <a:p>
            <a:endParaRPr lang="en-AU" sz="2400" dirty="0"/>
          </a:p>
          <a:p>
            <a:pPr marL="342900" indent="-342900">
              <a:buFont typeface="Arial" panose="020B0604020202020204" pitchFamily="34" charset="0"/>
              <a:buChar char="•"/>
            </a:pPr>
            <a:r>
              <a:rPr lang="en-AU" dirty="0" smtClean="0"/>
              <a:t>This message appears when the Note </a:t>
            </a:r>
            <a:r>
              <a:rPr lang="en-AU" dirty="0"/>
              <a:t>indicates a SHS service is provided and has been associated with a person who does not have a current support period</a:t>
            </a:r>
            <a:r>
              <a:rPr lang="en-AU" dirty="0" smtClean="0"/>
              <a:t>.</a:t>
            </a:r>
          </a:p>
          <a:p>
            <a:pPr marL="1028700" lvl="1" indent="-342900">
              <a:buFont typeface="Arial" panose="020B0604020202020204" pitchFamily="34" charset="0"/>
              <a:buChar char="•"/>
            </a:pPr>
            <a:r>
              <a:rPr lang="en-AU" dirty="0" smtClean="0"/>
              <a:t>People </a:t>
            </a:r>
            <a:r>
              <a:rPr lang="en-AU" dirty="0"/>
              <a:t>‘associated with this Note’ will have a tick in the ‘Associate record with’ column. </a:t>
            </a:r>
            <a:endParaRPr lang="en-AU" dirty="0" smtClean="0"/>
          </a:p>
          <a:p>
            <a:pPr marL="1028700" lvl="1" indent="-342900">
              <a:buFont typeface="Arial" panose="020B0604020202020204" pitchFamily="34" charset="0"/>
              <a:buChar char="•"/>
            </a:pPr>
            <a:r>
              <a:rPr lang="en-AU" dirty="0" smtClean="0"/>
              <a:t>Whether </a:t>
            </a:r>
            <a:r>
              <a:rPr lang="en-AU" dirty="0"/>
              <a:t>that person has a support period or not is shown in the ‘Support Period’ column – a </a:t>
            </a:r>
            <a:r>
              <a:rPr lang="en-AU" dirty="0" smtClean="0"/>
              <a:t>‘house’ </a:t>
            </a:r>
            <a:r>
              <a:rPr lang="en-AU" dirty="0"/>
              <a:t>indicates an open support period.</a:t>
            </a:r>
          </a:p>
          <a:p>
            <a:pPr marL="342900" indent="-342900">
              <a:buFont typeface="Arial" panose="020B0604020202020204" pitchFamily="34" charset="0"/>
              <a:buChar char="•"/>
            </a:pPr>
            <a:r>
              <a:rPr lang="en-AU" dirty="0"/>
              <a:t>Important: for Notes that are backdated, the Support Period Indicator may not display the correct information until the Note is saved</a:t>
            </a:r>
            <a:r>
              <a:rPr lang="en-AU" dirty="0" smtClean="0"/>
              <a:t>.</a:t>
            </a:r>
          </a:p>
          <a:p>
            <a:pPr marL="342900" indent="-342900">
              <a:buFont typeface="Arial" panose="020B0604020202020204" pitchFamily="34" charset="0"/>
              <a:buChar char="•"/>
            </a:pPr>
            <a:r>
              <a:rPr lang="en-AU" dirty="0" smtClean="0"/>
              <a:t>This edit will not stop the Note being saved, however, it </a:t>
            </a:r>
            <a:r>
              <a:rPr lang="en-AU" b="1" dirty="0" smtClean="0"/>
              <a:t>MUST</a:t>
            </a:r>
            <a:r>
              <a:rPr lang="en-AU" sz="1800" dirty="0" smtClean="0"/>
              <a:t> be resolved before the monthly extract can be generated.</a:t>
            </a:r>
          </a:p>
        </p:txBody>
      </p:sp>
      <p:sp>
        <p:nvSpPr>
          <p:cNvPr id="3" name="Title 2"/>
          <p:cNvSpPr>
            <a:spLocks noGrp="1"/>
          </p:cNvSpPr>
          <p:nvPr>
            <p:ph type="title"/>
          </p:nvPr>
        </p:nvSpPr>
        <p:spPr/>
        <p:txBody>
          <a:bodyPr>
            <a:normAutofit fontScale="90000"/>
          </a:bodyPr>
          <a:lstStyle/>
          <a:p>
            <a:r>
              <a:rPr lang="en-AU" sz="2800" dirty="0" smtClean="0"/>
              <a:t>New edits – SHS services must relate to a support period</a:t>
            </a:r>
            <a:endParaRPr lang="en-AU" dirty="0"/>
          </a:p>
        </p:txBody>
      </p:sp>
      <p:pic>
        <p:nvPicPr>
          <p:cNvPr id="4" name="Picture 3"/>
          <p:cNvPicPr>
            <a:picLocks noChangeAspect="1"/>
          </p:cNvPicPr>
          <p:nvPr/>
        </p:nvPicPr>
        <p:blipFill>
          <a:blip r:embed="rId2"/>
          <a:stretch>
            <a:fillRect/>
          </a:stretch>
        </p:blipFill>
        <p:spPr>
          <a:xfrm>
            <a:off x="2096493" y="1846973"/>
            <a:ext cx="6299736" cy="2147058"/>
          </a:xfrm>
          <a:prstGeom prst="rect">
            <a:avLst/>
          </a:prstGeom>
          <a:ln w="19050">
            <a:solidFill>
              <a:schemeClr val="bg1">
                <a:lumMod val="50000"/>
              </a:schemeClr>
            </a:solidFill>
          </a:ln>
        </p:spPr>
      </p:pic>
    </p:spTree>
    <p:extLst>
      <p:ext uri="{BB962C8B-B14F-4D97-AF65-F5344CB8AC3E}">
        <p14:creationId xmlns:p14="http://schemas.microsoft.com/office/powerpoint/2010/main" val="1266249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306286" y="2078182"/>
            <a:ext cx="9666514" cy="4124210"/>
          </a:xfrm>
        </p:spPr>
        <p:txBody>
          <a:bodyPr/>
          <a:lstStyle/>
          <a:p>
            <a:r>
              <a:rPr lang="en-AU" dirty="0" smtClean="0"/>
              <a:t>To resolve this message:</a:t>
            </a:r>
          </a:p>
          <a:p>
            <a:pPr marL="285750" indent="-285750">
              <a:buFont typeface="Arial" panose="020B0604020202020204" pitchFamily="34" charset="0"/>
              <a:buChar char="•"/>
            </a:pPr>
            <a:r>
              <a:rPr lang="en-AU" dirty="0"/>
              <a:t>If this message occurs because </a:t>
            </a:r>
            <a:r>
              <a:rPr lang="en-AU" dirty="0" smtClean="0"/>
              <a:t>you have forgotten </a:t>
            </a:r>
            <a:r>
              <a:rPr lang="en-AU" dirty="0"/>
              <a:t>to create a support period for the person then </a:t>
            </a:r>
            <a:r>
              <a:rPr lang="en-AU" dirty="0" smtClean="0"/>
              <a:t>you need </a:t>
            </a:r>
            <a:r>
              <a:rPr lang="en-AU" dirty="0"/>
              <a:t>to create a support period for this person or add them to the support period for another member of the presenting unit that already exists</a:t>
            </a:r>
            <a:r>
              <a:rPr lang="en-AU" dirty="0" smtClean="0"/>
              <a:t>.</a:t>
            </a:r>
          </a:p>
          <a:p>
            <a:pPr marL="285750" indent="-285750">
              <a:buFont typeface="Arial" panose="020B0604020202020204" pitchFamily="34" charset="0"/>
              <a:buChar char="•"/>
            </a:pPr>
            <a:r>
              <a:rPr lang="en-AU" dirty="0"/>
              <a:t>If this message occurs because the service was associated with someone who did not receive this service directly then </a:t>
            </a:r>
            <a:r>
              <a:rPr lang="en-AU" dirty="0" smtClean="0"/>
              <a:t>you should </a:t>
            </a:r>
            <a:r>
              <a:rPr lang="en-AU" dirty="0"/>
              <a:t>either:</a:t>
            </a:r>
          </a:p>
          <a:p>
            <a:pPr marL="971550" lvl="1" indent="-285750">
              <a:buFont typeface="Arial" panose="020B0604020202020204" pitchFamily="34" charset="0"/>
              <a:buChar char="•"/>
            </a:pPr>
            <a:r>
              <a:rPr lang="en-AU" dirty="0"/>
              <a:t>Untick the ‘Associate record with’ </a:t>
            </a:r>
            <a:r>
              <a:rPr lang="en-AU" dirty="0" smtClean="0"/>
              <a:t>column for this person, or</a:t>
            </a:r>
          </a:p>
          <a:p>
            <a:pPr marL="971550" lvl="1" indent="-285750">
              <a:buFont typeface="Arial" panose="020B0604020202020204" pitchFamily="34" charset="0"/>
              <a:buChar char="•"/>
            </a:pPr>
            <a:r>
              <a:rPr lang="en-AU" dirty="0" smtClean="0"/>
              <a:t>Untick </a:t>
            </a:r>
            <a:r>
              <a:rPr lang="en-AU" dirty="0"/>
              <a:t>the SHS Service </a:t>
            </a:r>
            <a:r>
              <a:rPr lang="en-AU" dirty="0" smtClean="0"/>
              <a:t>checkbox for this person.</a:t>
            </a:r>
          </a:p>
          <a:p>
            <a:pPr marL="285750" indent="-285750">
              <a:buFont typeface="Arial" panose="020B0604020202020204" pitchFamily="34" charset="0"/>
              <a:buChar char="•"/>
            </a:pPr>
            <a:r>
              <a:rPr lang="en-AU" dirty="0" smtClean="0"/>
              <a:t>If </a:t>
            </a:r>
            <a:r>
              <a:rPr lang="en-AU" dirty="0"/>
              <a:t>a person is receiving a service that is funded via a source other than SHS funding then the agency worker should untick the SHS </a:t>
            </a:r>
            <a:r>
              <a:rPr lang="en-AU" dirty="0" smtClean="0"/>
              <a:t>Services for that person.</a:t>
            </a:r>
            <a:endParaRPr lang="en-AU" dirty="0"/>
          </a:p>
        </p:txBody>
      </p:sp>
      <p:sp>
        <p:nvSpPr>
          <p:cNvPr id="3" name="Title 2"/>
          <p:cNvSpPr>
            <a:spLocks noGrp="1"/>
          </p:cNvSpPr>
          <p:nvPr>
            <p:ph type="title"/>
          </p:nvPr>
        </p:nvSpPr>
        <p:spPr/>
        <p:txBody>
          <a:bodyPr>
            <a:normAutofit fontScale="90000"/>
          </a:bodyPr>
          <a:lstStyle/>
          <a:p>
            <a:r>
              <a:rPr lang="en-AU" sz="2800" dirty="0"/>
              <a:t>New </a:t>
            </a:r>
            <a:r>
              <a:rPr lang="en-AU" sz="2800" dirty="0" smtClean="0"/>
              <a:t>edits </a:t>
            </a:r>
            <a:r>
              <a:rPr lang="en-AU" sz="2800" dirty="0"/>
              <a:t>– SHS services must relate to a support period</a:t>
            </a:r>
          </a:p>
        </p:txBody>
      </p:sp>
    </p:spTree>
    <p:extLst>
      <p:ext uri="{BB962C8B-B14F-4D97-AF65-F5344CB8AC3E}">
        <p14:creationId xmlns:p14="http://schemas.microsoft.com/office/powerpoint/2010/main" val="1365073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83686" y="2057270"/>
            <a:ext cx="5153878" cy="4108004"/>
          </a:xfrm>
        </p:spPr>
        <p:txBody>
          <a:bodyPr>
            <a:normAutofit/>
          </a:bodyPr>
          <a:lstStyle/>
          <a:p>
            <a:r>
              <a:rPr lang="en-AU" sz="2400" dirty="0" smtClean="0"/>
              <a:t>Example of resolving error message:</a:t>
            </a:r>
            <a:endParaRPr lang="en-AU" sz="2400" dirty="0"/>
          </a:p>
          <a:p>
            <a:pPr marL="342900" indent="-342900">
              <a:buFont typeface="Arial" panose="020B0604020202020204" pitchFamily="34" charset="0"/>
              <a:buChar char="•"/>
            </a:pPr>
            <a:r>
              <a:rPr lang="en-AU" sz="2000" dirty="0" smtClean="0"/>
              <a:t>Associated person (daughter) does not have a support period (no ‘house’ icon).</a:t>
            </a:r>
          </a:p>
          <a:p>
            <a:pPr marL="342900" indent="-342900">
              <a:buFont typeface="Arial" panose="020B0604020202020204" pitchFamily="34" charset="0"/>
              <a:buChar char="•"/>
            </a:pPr>
            <a:r>
              <a:rPr lang="en-AU" sz="2000" dirty="0" smtClean="0"/>
              <a:t>Daughter is not directly receiving support. </a:t>
            </a:r>
          </a:p>
          <a:p>
            <a:pPr marL="342900" indent="-342900">
              <a:buFont typeface="Arial" panose="020B0604020202020204" pitchFamily="34" charset="0"/>
              <a:buChar char="•"/>
            </a:pPr>
            <a:r>
              <a:rPr lang="en-AU" sz="2000" dirty="0" smtClean="0"/>
              <a:t>Untick the ‘Associate record with’ for the daughter OR </a:t>
            </a:r>
            <a:br>
              <a:rPr lang="en-AU" sz="2000" dirty="0" smtClean="0"/>
            </a:br>
            <a:r>
              <a:rPr lang="en-AU" sz="2000" dirty="0" smtClean="0"/>
              <a:t>Untick the daughter’s ‘SHS Service’ checkbox to resolve the error.</a:t>
            </a:r>
          </a:p>
        </p:txBody>
      </p:sp>
      <p:sp>
        <p:nvSpPr>
          <p:cNvPr id="3" name="Title 2"/>
          <p:cNvSpPr>
            <a:spLocks noGrp="1"/>
          </p:cNvSpPr>
          <p:nvPr>
            <p:ph type="title"/>
          </p:nvPr>
        </p:nvSpPr>
        <p:spPr/>
        <p:txBody>
          <a:bodyPr>
            <a:normAutofit fontScale="90000"/>
          </a:bodyPr>
          <a:lstStyle/>
          <a:p>
            <a:r>
              <a:rPr lang="en-AU" sz="2800" dirty="0"/>
              <a:t>New </a:t>
            </a:r>
            <a:r>
              <a:rPr lang="en-AU" sz="2800" dirty="0" smtClean="0"/>
              <a:t>edits </a:t>
            </a:r>
            <a:r>
              <a:rPr lang="en-AU" sz="2800" dirty="0"/>
              <a:t>– SHS services must relate to a support period</a:t>
            </a:r>
            <a:endParaRPr lang="en-AU" dirty="0"/>
          </a:p>
        </p:txBody>
      </p:sp>
      <p:pic>
        <p:nvPicPr>
          <p:cNvPr id="8" name="Picture 7"/>
          <p:cNvPicPr>
            <a:picLocks noChangeAspect="1"/>
          </p:cNvPicPr>
          <p:nvPr/>
        </p:nvPicPr>
        <p:blipFill>
          <a:blip r:embed="rId2"/>
          <a:stretch>
            <a:fillRect/>
          </a:stretch>
        </p:blipFill>
        <p:spPr>
          <a:xfrm>
            <a:off x="6848067" y="1913668"/>
            <a:ext cx="4010025" cy="4610100"/>
          </a:xfrm>
          <a:prstGeom prst="rect">
            <a:avLst/>
          </a:prstGeom>
          <a:ln w="19050">
            <a:solidFill>
              <a:schemeClr val="bg1">
                <a:lumMod val="50000"/>
              </a:schemeClr>
            </a:solidFill>
          </a:ln>
        </p:spPr>
      </p:pic>
      <p:sp>
        <p:nvSpPr>
          <p:cNvPr id="7" name="Rectangle 6"/>
          <p:cNvSpPr/>
          <p:nvPr/>
        </p:nvSpPr>
        <p:spPr>
          <a:xfrm>
            <a:off x="9268691" y="6017849"/>
            <a:ext cx="374075" cy="35027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256525" y="6017849"/>
            <a:ext cx="374075" cy="35027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562835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83685" y="2043415"/>
            <a:ext cx="9434933" cy="4108004"/>
          </a:xfrm>
        </p:spPr>
        <p:txBody>
          <a:bodyPr>
            <a:normAutofit fontScale="92500" lnSpcReduction="20000"/>
          </a:bodyPr>
          <a:lstStyle/>
          <a:p>
            <a:endParaRPr lang="en-AU" sz="2400" dirty="0" smtClean="0"/>
          </a:p>
          <a:p>
            <a:endParaRPr lang="en-AU" sz="2400" dirty="0"/>
          </a:p>
          <a:p>
            <a:endParaRPr lang="en-AU" sz="2400" dirty="0" smtClean="0"/>
          </a:p>
          <a:p>
            <a:pPr marL="285750" indent="-285750">
              <a:buFont typeface="Arial" panose="020B0604020202020204" pitchFamily="34" charset="0"/>
              <a:buChar char="•"/>
            </a:pPr>
            <a:r>
              <a:rPr lang="en-AU" dirty="0" smtClean="0"/>
              <a:t>This </a:t>
            </a:r>
            <a:r>
              <a:rPr lang="en-AU" dirty="0"/>
              <a:t>message occurs whenever a Note is associated with someone else in the family or in the presenting unit. </a:t>
            </a:r>
            <a:r>
              <a:rPr lang="en-AU" dirty="0" smtClean="0"/>
              <a:t>It is </a:t>
            </a:r>
            <a:r>
              <a:rPr lang="en-AU" dirty="0"/>
              <a:t>to ensure that Notes are not automatically being associated with all members of the presenting unit without ensuring that all the people actually received all the services. </a:t>
            </a:r>
            <a:endParaRPr lang="en-AU" dirty="0" smtClean="0"/>
          </a:p>
          <a:p>
            <a:pPr marL="285750" indent="-285750">
              <a:buFont typeface="Arial" panose="020B0604020202020204" pitchFamily="34" charset="0"/>
              <a:buChar char="•"/>
            </a:pPr>
            <a:r>
              <a:rPr lang="en-AU" dirty="0"/>
              <a:t>SHSC data shows that some young children are reported as receiving services that are not appropriate to someone of their age, for example, employment assistance. This is likely to occur if </a:t>
            </a:r>
            <a:r>
              <a:rPr lang="en-AU" dirty="0" smtClean="0"/>
              <a:t>a </a:t>
            </a:r>
            <a:r>
              <a:rPr lang="en-AU" dirty="0"/>
              <a:t>child </a:t>
            </a:r>
            <a:r>
              <a:rPr lang="en-AU" dirty="0" smtClean="0"/>
              <a:t>is associated with </a:t>
            </a:r>
            <a:r>
              <a:rPr lang="en-AU" dirty="0"/>
              <a:t>a Note that relates to services provided to the mother</a:t>
            </a:r>
            <a:r>
              <a:rPr lang="en-AU" dirty="0" smtClean="0"/>
              <a:t>.</a:t>
            </a:r>
          </a:p>
          <a:p>
            <a:pPr marL="285750" indent="-285750">
              <a:buFont typeface="Arial" panose="020B0604020202020204" pitchFamily="34" charset="0"/>
              <a:buChar char="•"/>
            </a:pPr>
            <a:r>
              <a:rPr lang="en-AU" dirty="0"/>
              <a:t>This message is only a warning</a:t>
            </a:r>
            <a:r>
              <a:rPr lang="en-AU" dirty="0" smtClean="0"/>
              <a:t>. It </a:t>
            </a:r>
            <a:r>
              <a:rPr lang="en-AU" dirty="0"/>
              <a:t>will not stop the Note being saved or result in any issues when the monthly extract is created.</a:t>
            </a:r>
          </a:p>
          <a:p>
            <a:pPr marL="285750" indent="-285750">
              <a:buFont typeface="Arial" panose="020B0604020202020204" pitchFamily="34" charset="0"/>
              <a:buChar char="•"/>
            </a:pPr>
            <a:endParaRPr lang="en-AU" dirty="0" smtClean="0"/>
          </a:p>
        </p:txBody>
      </p:sp>
      <p:sp>
        <p:nvSpPr>
          <p:cNvPr id="3" name="Title 2"/>
          <p:cNvSpPr>
            <a:spLocks noGrp="1"/>
          </p:cNvSpPr>
          <p:nvPr>
            <p:ph type="title"/>
          </p:nvPr>
        </p:nvSpPr>
        <p:spPr>
          <a:xfrm>
            <a:off x="1306286" y="745126"/>
            <a:ext cx="9666514" cy="753626"/>
          </a:xfrm>
        </p:spPr>
        <p:txBody>
          <a:bodyPr>
            <a:normAutofit fontScale="90000"/>
          </a:bodyPr>
          <a:lstStyle/>
          <a:p>
            <a:r>
              <a:rPr lang="en-AU" sz="2800" dirty="0" smtClean="0"/>
              <a:t>New edits - Confirmation that all people associated with Note are receiving all services </a:t>
            </a:r>
            <a:endParaRPr lang="en-AU" dirty="0"/>
          </a:p>
        </p:txBody>
      </p:sp>
      <p:pic>
        <p:nvPicPr>
          <p:cNvPr id="4" name="Picture 3"/>
          <p:cNvPicPr>
            <a:picLocks noChangeAspect="1"/>
          </p:cNvPicPr>
          <p:nvPr/>
        </p:nvPicPr>
        <p:blipFill>
          <a:blip r:embed="rId2"/>
          <a:stretch>
            <a:fillRect/>
          </a:stretch>
        </p:blipFill>
        <p:spPr>
          <a:xfrm>
            <a:off x="1753473" y="1891284"/>
            <a:ext cx="6793355" cy="1404008"/>
          </a:xfrm>
          <a:prstGeom prst="rect">
            <a:avLst/>
          </a:prstGeom>
          <a:ln w="19050">
            <a:solidFill>
              <a:schemeClr val="bg1">
                <a:lumMod val="50000"/>
              </a:schemeClr>
            </a:solidFill>
          </a:ln>
        </p:spPr>
      </p:pic>
    </p:spTree>
    <p:extLst>
      <p:ext uri="{BB962C8B-B14F-4D97-AF65-F5344CB8AC3E}">
        <p14:creationId xmlns:p14="http://schemas.microsoft.com/office/powerpoint/2010/main" val="34132236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fontScale="85000" lnSpcReduction="10000"/>
          </a:bodyPr>
          <a:lstStyle/>
          <a:p>
            <a:r>
              <a:rPr lang="en-AU" dirty="0" smtClean="0"/>
              <a:t>Resolving this message depends upon the situation:</a:t>
            </a:r>
          </a:p>
          <a:p>
            <a:pPr marL="285750" indent="-285750">
              <a:buFont typeface="Arial" panose="020B0604020202020204" pitchFamily="34" charset="0"/>
              <a:buChar char="•"/>
            </a:pPr>
            <a:r>
              <a:rPr lang="en-AU" dirty="0"/>
              <a:t>If all people are receiving all services </a:t>
            </a:r>
            <a:r>
              <a:rPr lang="en-AU" dirty="0" smtClean="0"/>
              <a:t>listed, </a:t>
            </a:r>
            <a:r>
              <a:rPr lang="en-AU" dirty="0"/>
              <a:t>then no action is required.</a:t>
            </a:r>
          </a:p>
          <a:p>
            <a:pPr marL="285750" indent="-285750">
              <a:buFont typeface="Arial" panose="020B0604020202020204" pitchFamily="34" charset="0"/>
              <a:buChar char="•"/>
            </a:pPr>
            <a:r>
              <a:rPr lang="en-AU" dirty="0"/>
              <a:t>If the services were provided to one person and other people only benefitted indirectly (i.e. other people did not receive a direct service), then untick the ‘Associate record with’ column for the other person(s</a:t>
            </a:r>
            <a:r>
              <a:rPr lang="en-AU" dirty="0" smtClean="0"/>
              <a:t>).</a:t>
            </a:r>
          </a:p>
          <a:p>
            <a:pPr marL="285750" indent="-285750">
              <a:buFont typeface="Arial" panose="020B0604020202020204" pitchFamily="34" charset="0"/>
              <a:buChar char="•"/>
            </a:pPr>
            <a:r>
              <a:rPr lang="en-AU" dirty="0"/>
              <a:t>If all services were provided to one person and only some of the services were provided to the other person(s) then untick the ‘Associate record with’ column for the other person(s). A separate Note needs to be created for the other person(s) which only includes the actual services they received</a:t>
            </a:r>
            <a:r>
              <a:rPr lang="en-AU" dirty="0" smtClean="0"/>
              <a:t>.</a:t>
            </a:r>
          </a:p>
          <a:p>
            <a:pPr marL="285750" indent="-285750">
              <a:buFont typeface="Arial" panose="020B0604020202020204" pitchFamily="34" charset="0"/>
              <a:buChar char="•"/>
            </a:pPr>
            <a:r>
              <a:rPr lang="en-AU" dirty="0"/>
              <a:t>If some services were provided to one person and other services were provided to the other person(s) then untick the ‘Associate record with’ column for the other person(s). Amend the services to ensure they reflect the services provided to the person for whom the Note was created. A separate Note needs to be created for the other person(s) which only includes the actual services they received.</a:t>
            </a:r>
          </a:p>
          <a:p>
            <a:endParaRPr lang="en-AU" dirty="0"/>
          </a:p>
        </p:txBody>
      </p:sp>
      <p:sp>
        <p:nvSpPr>
          <p:cNvPr id="3" name="Title 2"/>
          <p:cNvSpPr>
            <a:spLocks noGrp="1"/>
          </p:cNvSpPr>
          <p:nvPr>
            <p:ph type="title"/>
          </p:nvPr>
        </p:nvSpPr>
        <p:spPr/>
        <p:txBody>
          <a:bodyPr>
            <a:normAutofit fontScale="90000"/>
          </a:bodyPr>
          <a:lstStyle/>
          <a:p>
            <a:r>
              <a:rPr lang="en-AU" sz="3200" dirty="0"/>
              <a:t>New </a:t>
            </a:r>
            <a:r>
              <a:rPr lang="en-AU" sz="3200" dirty="0" smtClean="0"/>
              <a:t>edits </a:t>
            </a:r>
            <a:r>
              <a:rPr lang="en-AU" sz="3200" dirty="0"/>
              <a:t>- Confirmation that all people associated with Note are receiving all services</a:t>
            </a:r>
            <a:endParaRPr lang="en-AU" dirty="0"/>
          </a:p>
        </p:txBody>
      </p:sp>
    </p:spTree>
    <p:extLst>
      <p:ext uri="{BB962C8B-B14F-4D97-AF65-F5344CB8AC3E}">
        <p14:creationId xmlns:p14="http://schemas.microsoft.com/office/powerpoint/2010/main" val="23881048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83686" y="2057270"/>
            <a:ext cx="5153878" cy="4108004"/>
          </a:xfrm>
        </p:spPr>
        <p:txBody>
          <a:bodyPr>
            <a:normAutofit lnSpcReduction="10000"/>
          </a:bodyPr>
          <a:lstStyle/>
          <a:p>
            <a:r>
              <a:rPr lang="en-AU" sz="2400" dirty="0" smtClean="0"/>
              <a:t>Example:</a:t>
            </a:r>
            <a:endParaRPr lang="en-AU" sz="2400" dirty="0"/>
          </a:p>
          <a:p>
            <a:pPr marL="342900" indent="-342900">
              <a:buFont typeface="Arial" panose="020B0604020202020204" pitchFamily="34" charset="0"/>
              <a:buChar char="•"/>
            </a:pPr>
            <a:r>
              <a:rPr lang="en-AU" sz="2000" dirty="0" smtClean="0"/>
              <a:t>This is a case where it would be incorrect to associate this Note with the children.</a:t>
            </a:r>
          </a:p>
          <a:p>
            <a:pPr marL="342900" indent="-342900">
              <a:buFont typeface="Arial" panose="020B0604020202020204" pitchFamily="34" charset="0"/>
              <a:buChar char="•"/>
            </a:pPr>
            <a:r>
              <a:rPr lang="en-AU" sz="2000" dirty="0" smtClean="0"/>
              <a:t>Children did not receive the services provided and referred for their mother.</a:t>
            </a:r>
          </a:p>
          <a:p>
            <a:pPr marL="342900" indent="-342900">
              <a:buFont typeface="Arial" panose="020B0604020202020204" pitchFamily="34" charset="0"/>
              <a:buChar char="•"/>
            </a:pPr>
            <a:r>
              <a:rPr lang="en-AU" sz="2000" dirty="0" smtClean="0"/>
              <a:t>To resolve, untick the ‘Associate record with’ checkbox for the children. This will also automatically untick the ‘SHS Service’ checkbox for the children.</a:t>
            </a:r>
          </a:p>
        </p:txBody>
      </p:sp>
      <p:sp>
        <p:nvSpPr>
          <p:cNvPr id="3" name="Title 2"/>
          <p:cNvSpPr>
            <a:spLocks noGrp="1"/>
          </p:cNvSpPr>
          <p:nvPr>
            <p:ph type="title"/>
          </p:nvPr>
        </p:nvSpPr>
        <p:spPr/>
        <p:txBody>
          <a:bodyPr>
            <a:normAutofit fontScale="90000"/>
          </a:bodyPr>
          <a:lstStyle/>
          <a:p>
            <a:r>
              <a:rPr lang="en-AU" sz="2800" dirty="0"/>
              <a:t>New </a:t>
            </a:r>
            <a:r>
              <a:rPr lang="en-AU" sz="2800" dirty="0" smtClean="0"/>
              <a:t>edits </a:t>
            </a:r>
            <a:r>
              <a:rPr lang="en-AU" sz="2800" dirty="0"/>
              <a:t>- Confirmation that all people associated with Note are receiving all services</a:t>
            </a:r>
            <a:endParaRPr lang="en-AU" dirty="0"/>
          </a:p>
        </p:txBody>
      </p:sp>
      <p:pic>
        <p:nvPicPr>
          <p:cNvPr id="9" name="Picture 8"/>
          <p:cNvPicPr>
            <a:picLocks noChangeAspect="1"/>
          </p:cNvPicPr>
          <p:nvPr/>
        </p:nvPicPr>
        <p:blipFill>
          <a:blip r:embed="rId2"/>
          <a:stretch>
            <a:fillRect/>
          </a:stretch>
        </p:blipFill>
        <p:spPr>
          <a:xfrm>
            <a:off x="6612512" y="1866309"/>
            <a:ext cx="3636000" cy="3199379"/>
          </a:xfrm>
          <a:prstGeom prst="rect">
            <a:avLst/>
          </a:prstGeom>
          <a:ln w="19050">
            <a:solidFill>
              <a:schemeClr val="bg1">
                <a:lumMod val="50000"/>
              </a:schemeClr>
            </a:solidFill>
          </a:ln>
        </p:spPr>
      </p:pic>
      <p:pic>
        <p:nvPicPr>
          <p:cNvPr id="5" name="Picture 4"/>
          <p:cNvPicPr>
            <a:picLocks noChangeAspect="1"/>
          </p:cNvPicPr>
          <p:nvPr/>
        </p:nvPicPr>
        <p:blipFill>
          <a:blip r:embed="rId3"/>
          <a:stretch>
            <a:fillRect/>
          </a:stretch>
        </p:blipFill>
        <p:spPr>
          <a:xfrm>
            <a:off x="6530196" y="5151952"/>
            <a:ext cx="3718316" cy="1590675"/>
          </a:xfrm>
          <a:prstGeom prst="rect">
            <a:avLst/>
          </a:prstGeom>
        </p:spPr>
      </p:pic>
      <p:sp>
        <p:nvSpPr>
          <p:cNvPr id="7" name="Rectangle 6"/>
          <p:cNvSpPr/>
          <p:nvPr/>
        </p:nvSpPr>
        <p:spPr>
          <a:xfrm>
            <a:off x="7860756" y="5926347"/>
            <a:ext cx="720439" cy="73001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71837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fontScale="77500" lnSpcReduction="20000"/>
          </a:bodyPr>
          <a:lstStyle/>
          <a:p>
            <a:r>
              <a:rPr lang="en-AU" b="1" dirty="0"/>
              <a:t>New validation</a:t>
            </a:r>
            <a:endParaRPr lang="en-AU" dirty="0"/>
          </a:p>
          <a:p>
            <a:pPr marL="285750" indent="-285750">
              <a:buFont typeface="Arial" panose="020B0604020202020204" pitchFamily="34" charset="0"/>
              <a:buChar char="•"/>
            </a:pPr>
            <a:r>
              <a:rPr lang="en-AU" dirty="0"/>
              <a:t>New validation has been added to the extract process. This ensures that an extract cannot be created if a client has received a SHS service, as identified in a Note, and that service IS NOT associated with a support period. </a:t>
            </a:r>
            <a:endParaRPr lang="en-AU" dirty="0" smtClean="0"/>
          </a:p>
          <a:p>
            <a:pPr marL="971550" lvl="1" indent="-285750">
              <a:buFont typeface="Arial" panose="020B0604020202020204" pitchFamily="34" charset="0"/>
              <a:buChar char="•"/>
            </a:pPr>
            <a:r>
              <a:rPr lang="en-AU" dirty="0" smtClean="0"/>
              <a:t>This </a:t>
            </a:r>
            <a:r>
              <a:rPr lang="en-AU" dirty="0"/>
              <a:t>occurs when no action was taken when </a:t>
            </a:r>
            <a:r>
              <a:rPr lang="en-AU" dirty="0" smtClean="0"/>
              <a:t>the message shown below appeared </a:t>
            </a:r>
            <a:r>
              <a:rPr lang="en-AU" dirty="0"/>
              <a:t>as a warning when the Note was created. </a:t>
            </a:r>
            <a:endParaRPr lang="en-AU" dirty="0" smtClean="0"/>
          </a:p>
          <a:p>
            <a:pPr marL="971550" lvl="1" indent="-285750">
              <a:buFont typeface="Arial" panose="020B0604020202020204" pitchFamily="34" charset="0"/>
              <a:buChar char="•"/>
            </a:pPr>
            <a:endParaRPr lang="en-AU" dirty="0"/>
          </a:p>
          <a:p>
            <a:pPr marL="971550" lvl="1" indent="-285750">
              <a:buFont typeface="Arial" panose="020B0604020202020204" pitchFamily="34" charset="0"/>
              <a:buChar char="•"/>
            </a:pPr>
            <a:endParaRPr lang="en-AU" dirty="0" smtClean="0"/>
          </a:p>
          <a:p>
            <a:pPr marL="971550" lvl="1" indent="-285750">
              <a:buFont typeface="Arial" panose="020B0604020202020204" pitchFamily="34" charset="0"/>
              <a:buChar char="•"/>
            </a:pPr>
            <a:endParaRPr lang="en-AU" dirty="0"/>
          </a:p>
          <a:p>
            <a:pPr marL="971550" lvl="1" indent="-285750">
              <a:buFont typeface="Arial" panose="020B0604020202020204" pitchFamily="34" charset="0"/>
              <a:buChar char="•"/>
            </a:pPr>
            <a:endParaRPr lang="en-AU" dirty="0"/>
          </a:p>
          <a:p>
            <a:pPr marL="285750" indent="-285750">
              <a:buFont typeface="Arial" panose="020B0604020202020204" pitchFamily="34" charset="0"/>
              <a:buChar char="•"/>
            </a:pPr>
            <a:endParaRPr lang="en-AU" dirty="0" smtClean="0"/>
          </a:p>
          <a:p>
            <a:pPr marL="285750" indent="-285750">
              <a:buFont typeface="Arial" panose="020B0604020202020204" pitchFamily="34" charset="0"/>
              <a:buChar char="•"/>
            </a:pPr>
            <a:endParaRPr lang="en-AU" dirty="0"/>
          </a:p>
          <a:p>
            <a:pPr marL="285750" indent="-285750">
              <a:buFont typeface="Arial" panose="020B0604020202020204" pitchFamily="34" charset="0"/>
              <a:buChar char="•"/>
            </a:pPr>
            <a:endParaRPr lang="en-AU" dirty="0" smtClean="0"/>
          </a:p>
          <a:p>
            <a:pPr marL="285750" indent="-285750">
              <a:buFont typeface="Arial" panose="020B0604020202020204" pitchFamily="34" charset="0"/>
              <a:buChar char="•"/>
            </a:pPr>
            <a:r>
              <a:rPr lang="en-AU" dirty="0" smtClean="0"/>
              <a:t>This </a:t>
            </a:r>
            <a:r>
              <a:rPr lang="en-AU" dirty="0"/>
              <a:t>validation applies to all extracts created from 1 September 2020 onwards. This includes extracts for previous months created from 1 September 2020. </a:t>
            </a:r>
          </a:p>
        </p:txBody>
      </p:sp>
      <p:sp>
        <p:nvSpPr>
          <p:cNvPr id="3" name="Title 2"/>
          <p:cNvSpPr>
            <a:spLocks noGrp="1"/>
          </p:cNvSpPr>
          <p:nvPr>
            <p:ph type="title"/>
          </p:nvPr>
        </p:nvSpPr>
        <p:spPr/>
        <p:txBody>
          <a:bodyPr/>
          <a:lstStyle/>
          <a:p>
            <a:r>
              <a:rPr lang="en-AU" dirty="0"/>
              <a:t>Updates to the monthly extract process </a:t>
            </a:r>
          </a:p>
        </p:txBody>
      </p:sp>
      <p:pic>
        <p:nvPicPr>
          <p:cNvPr id="4" name="Picture 3"/>
          <p:cNvPicPr>
            <a:picLocks noChangeAspect="1"/>
          </p:cNvPicPr>
          <p:nvPr/>
        </p:nvPicPr>
        <p:blipFill>
          <a:blip r:embed="rId2"/>
          <a:stretch>
            <a:fillRect/>
          </a:stretch>
        </p:blipFill>
        <p:spPr>
          <a:xfrm>
            <a:off x="2993639" y="3313464"/>
            <a:ext cx="3993756" cy="1336174"/>
          </a:xfrm>
          <a:prstGeom prst="rect">
            <a:avLst/>
          </a:prstGeom>
          <a:ln w="19050">
            <a:solidFill>
              <a:schemeClr val="bg1">
                <a:lumMod val="50000"/>
              </a:schemeClr>
            </a:solidFill>
          </a:ln>
        </p:spPr>
      </p:pic>
    </p:spTree>
    <p:extLst>
      <p:ext uri="{BB962C8B-B14F-4D97-AF65-F5344CB8AC3E}">
        <p14:creationId xmlns:p14="http://schemas.microsoft.com/office/powerpoint/2010/main" val="1198265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015331" y="2078182"/>
            <a:ext cx="5288478" cy="3598718"/>
          </a:xfrm>
        </p:spPr>
        <p:txBody>
          <a:bodyPr>
            <a:normAutofit/>
          </a:bodyPr>
          <a:lstStyle/>
          <a:p>
            <a:r>
              <a:rPr lang="en-AU" sz="2000" dirty="0" smtClean="0"/>
              <a:t>Updates to the Reports&gt;SHS tab</a:t>
            </a:r>
          </a:p>
          <a:p>
            <a:pPr marL="285750" indent="-285750">
              <a:buFont typeface="Arial" panose="020B0604020202020204" pitchFamily="34" charset="0"/>
              <a:buChar char="•"/>
            </a:pPr>
            <a:r>
              <a:rPr lang="en-AU" dirty="0" smtClean="0"/>
              <a:t>If any Note has a SHS service recorded that is NOT associated with a support period then it will not be possible to run an extract for that month.</a:t>
            </a:r>
          </a:p>
          <a:p>
            <a:pPr marL="285750" indent="-285750">
              <a:buFont typeface="Arial" panose="020B0604020202020204" pitchFamily="34" charset="0"/>
              <a:buChar char="•"/>
            </a:pPr>
            <a:r>
              <a:rPr lang="en-AU" dirty="0" smtClean="0"/>
              <a:t>The ‘Extract Data’ button is ‘greyed out’ until this is resolved for all records.</a:t>
            </a:r>
          </a:p>
          <a:p>
            <a:r>
              <a:rPr lang="en-AU" dirty="0" smtClean="0"/>
              <a:t> </a:t>
            </a:r>
            <a:endParaRPr lang="en-US" dirty="0"/>
          </a:p>
        </p:txBody>
      </p:sp>
      <p:sp>
        <p:nvSpPr>
          <p:cNvPr id="3" name="Title 2"/>
          <p:cNvSpPr>
            <a:spLocks noGrp="1"/>
          </p:cNvSpPr>
          <p:nvPr>
            <p:ph type="title"/>
          </p:nvPr>
        </p:nvSpPr>
        <p:spPr/>
        <p:txBody>
          <a:bodyPr/>
          <a:lstStyle/>
          <a:p>
            <a:pPr marL="285750" indent="-285750"/>
            <a:r>
              <a:rPr lang="en-AU" dirty="0"/>
              <a:t>Updates to the </a:t>
            </a:r>
            <a:r>
              <a:rPr lang="en-AU" dirty="0" smtClean="0"/>
              <a:t>monthly extract </a:t>
            </a:r>
            <a:r>
              <a:rPr lang="en-AU" dirty="0"/>
              <a:t>process </a:t>
            </a:r>
          </a:p>
        </p:txBody>
      </p:sp>
      <p:pic>
        <p:nvPicPr>
          <p:cNvPr id="6" name="Picture 5"/>
          <p:cNvPicPr>
            <a:picLocks noChangeAspect="1"/>
          </p:cNvPicPr>
          <p:nvPr/>
        </p:nvPicPr>
        <p:blipFill rotWithShape="1">
          <a:blip r:embed="rId2"/>
          <a:srcRect l="1055" t="-657" b="-1"/>
          <a:stretch/>
        </p:blipFill>
        <p:spPr>
          <a:xfrm>
            <a:off x="7453740" y="2395533"/>
            <a:ext cx="4217496" cy="2673929"/>
          </a:xfrm>
          <a:prstGeom prst="rect">
            <a:avLst/>
          </a:prstGeom>
        </p:spPr>
      </p:pic>
      <p:sp>
        <p:nvSpPr>
          <p:cNvPr id="5" name="Rectangle 4"/>
          <p:cNvSpPr/>
          <p:nvPr/>
        </p:nvSpPr>
        <p:spPr>
          <a:xfrm>
            <a:off x="8742211" y="4556838"/>
            <a:ext cx="1149934" cy="34766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952483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015331" y="2078182"/>
            <a:ext cx="5288478" cy="3598718"/>
          </a:xfrm>
        </p:spPr>
        <p:txBody>
          <a:bodyPr>
            <a:normAutofit/>
          </a:bodyPr>
          <a:lstStyle/>
          <a:p>
            <a:r>
              <a:rPr lang="en-AU" sz="2000" dirty="0" smtClean="0"/>
              <a:t>Updates to the Reports&gt;SHS tab</a:t>
            </a:r>
          </a:p>
          <a:p>
            <a:pPr marL="285750" indent="-285750">
              <a:buFont typeface="Arial" panose="020B0604020202020204" pitchFamily="34" charset="0"/>
              <a:buChar char="•"/>
            </a:pPr>
            <a:r>
              <a:rPr lang="en-AU" dirty="0" smtClean="0"/>
              <a:t>A new section has been added to the ‘Missing Records’ tab.</a:t>
            </a:r>
          </a:p>
          <a:p>
            <a:pPr marL="285750" indent="-285750">
              <a:buFont typeface="Arial" panose="020B0604020202020204" pitchFamily="34" charset="0"/>
              <a:buChar char="•"/>
            </a:pPr>
            <a:r>
              <a:rPr lang="en-AU" dirty="0" smtClean="0"/>
              <a:t>This displays a list of persons with SHS Service checkbox ticked where this service is not related to an open support period.</a:t>
            </a:r>
          </a:p>
          <a:p>
            <a:pPr marL="285750" indent="-285750">
              <a:buFont typeface="Arial" panose="020B0604020202020204" pitchFamily="34" charset="0"/>
              <a:buChar char="•"/>
            </a:pPr>
            <a:r>
              <a:rPr lang="en-AU" dirty="0" smtClean="0"/>
              <a:t>Extract cannot be generated until all records in this list are fixed.</a:t>
            </a:r>
          </a:p>
        </p:txBody>
      </p:sp>
      <p:sp>
        <p:nvSpPr>
          <p:cNvPr id="3" name="Title 2"/>
          <p:cNvSpPr>
            <a:spLocks noGrp="1"/>
          </p:cNvSpPr>
          <p:nvPr>
            <p:ph type="title"/>
          </p:nvPr>
        </p:nvSpPr>
        <p:spPr/>
        <p:txBody>
          <a:bodyPr/>
          <a:lstStyle/>
          <a:p>
            <a:pPr marL="285750" indent="-285750"/>
            <a:r>
              <a:rPr lang="en-AU" dirty="0"/>
              <a:t>Updates to the </a:t>
            </a:r>
            <a:r>
              <a:rPr lang="en-AU" dirty="0" smtClean="0"/>
              <a:t>monthly extract </a:t>
            </a:r>
            <a:r>
              <a:rPr lang="en-AU" dirty="0"/>
              <a:t>process </a:t>
            </a:r>
          </a:p>
        </p:txBody>
      </p:sp>
      <p:pic>
        <p:nvPicPr>
          <p:cNvPr id="4" name="Picture 3"/>
          <p:cNvPicPr>
            <a:picLocks noChangeAspect="1"/>
          </p:cNvPicPr>
          <p:nvPr/>
        </p:nvPicPr>
        <p:blipFill>
          <a:blip r:embed="rId2"/>
          <a:stretch>
            <a:fillRect/>
          </a:stretch>
        </p:blipFill>
        <p:spPr>
          <a:xfrm>
            <a:off x="6861896" y="2064327"/>
            <a:ext cx="4010025" cy="4267200"/>
          </a:xfrm>
          <a:prstGeom prst="rect">
            <a:avLst/>
          </a:prstGeom>
          <a:ln w="19050">
            <a:solidFill>
              <a:schemeClr val="bg1">
                <a:lumMod val="50000"/>
              </a:schemeClr>
            </a:solidFill>
          </a:ln>
        </p:spPr>
      </p:pic>
      <p:sp>
        <p:nvSpPr>
          <p:cNvPr id="5" name="Rectangle 4"/>
          <p:cNvSpPr/>
          <p:nvPr/>
        </p:nvSpPr>
        <p:spPr>
          <a:xfrm>
            <a:off x="6958882" y="4003964"/>
            <a:ext cx="3861522" cy="234141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664335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070751" y="2078181"/>
            <a:ext cx="5288478" cy="4031673"/>
          </a:xfrm>
        </p:spPr>
        <p:txBody>
          <a:bodyPr>
            <a:normAutofit fontScale="92500" lnSpcReduction="20000"/>
          </a:bodyPr>
          <a:lstStyle/>
          <a:p>
            <a:r>
              <a:rPr lang="en-AU" sz="2400" dirty="0" smtClean="0"/>
              <a:t>Steps to resolve Missing Records errors:</a:t>
            </a:r>
          </a:p>
          <a:p>
            <a:pPr marL="457200" indent="-457200">
              <a:buFont typeface="+mj-lt"/>
              <a:buAutoNum type="arabicPeriod"/>
            </a:pPr>
            <a:r>
              <a:rPr lang="en-AU" sz="2100" dirty="0" smtClean="0"/>
              <a:t>Click </a:t>
            </a:r>
            <a:r>
              <a:rPr lang="en-AU" sz="2100" dirty="0"/>
              <a:t>on the note date hyperlink </a:t>
            </a:r>
            <a:r>
              <a:rPr lang="en-AU" sz="2100" dirty="0" smtClean="0"/>
              <a:t>to go to </a:t>
            </a:r>
            <a:r>
              <a:rPr lang="en-AU" sz="2100" dirty="0"/>
              <a:t>the person’s Note </a:t>
            </a:r>
            <a:r>
              <a:rPr lang="en-AU" sz="2100" dirty="0" smtClean="0"/>
              <a:t>to investigate the error.</a:t>
            </a:r>
          </a:p>
          <a:p>
            <a:pPr marL="457200" indent="-457200">
              <a:buFont typeface="+mj-lt"/>
              <a:buAutoNum type="arabicPeriod"/>
            </a:pPr>
            <a:r>
              <a:rPr lang="en-AU" sz="2100" dirty="0" smtClean="0"/>
              <a:t>Note will open in a new browser tab.</a:t>
            </a:r>
          </a:p>
          <a:p>
            <a:pPr marL="457200" indent="-457200">
              <a:buFont typeface="+mj-lt"/>
              <a:buAutoNum type="arabicPeriod"/>
            </a:pPr>
            <a:r>
              <a:rPr lang="en-AU" sz="2100" dirty="0"/>
              <a:t>C</a:t>
            </a:r>
            <a:r>
              <a:rPr lang="en-AU" sz="2100" dirty="0" smtClean="0"/>
              <a:t>lick </a:t>
            </a:r>
            <a:r>
              <a:rPr lang="en-AU" sz="2100" dirty="0"/>
              <a:t>on ‘Edit </a:t>
            </a:r>
            <a:r>
              <a:rPr lang="en-AU" sz="2100" dirty="0" smtClean="0"/>
              <a:t>Services’ to enter locked note.</a:t>
            </a:r>
          </a:p>
          <a:p>
            <a:pPr marL="457200" indent="-457200">
              <a:buFont typeface="+mj-lt"/>
              <a:buAutoNum type="arabicPeriod"/>
            </a:pPr>
            <a:r>
              <a:rPr lang="en-AU" sz="2100" dirty="0"/>
              <a:t>S</a:t>
            </a:r>
            <a:r>
              <a:rPr lang="en-AU" sz="2100" dirty="0" smtClean="0"/>
              <a:t>ave </a:t>
            </a:r>
            <a:r>
              <a:rPr lang="en-AU" sz="2100" dirty="0"/>
              <a:t>the record </a:t>
            </a:r>
            <a:r>
              <a:rPr lang="en-AU" sz="2100" dirty="0" smtClean="0"/>
              <a:t>to see which </a:t>
            </a:r>
            <a:r>
              <a:rPr lang="en-AU" sz="2100" dirty="0"/>
              <a:t>error message is </a:t>
            </a:r>
            <a:r>
              <a:rPr lang="en-AU" sz="2100" dirty="0" smtClean="0"/>
              <a:t>displayed. </a:t>
            </a:r>
          </a:p>
          <a:p>
            <a:pPr marL="457200" indent="-457200">
              <a:buFont typeface="+mj-lt"/>
              <a:buAutoNum type="arabicPeriod"/>
            </a:pPr>
            <a:r>
              <a:rPr lang="en-AU" sz="2100" dirty="0" smtClean="0"/>
              <a:t>Take </a:t>
            </a:r>
            <a:r>
              <a:rPr lang="en-AU" sz="2100" dirty="0"/>
              <a:t>action to resolve the </a:t>
            </a:r>
            <a:r>
              <a:rPr lang="en-AU" sz="2100" dirty="0" smtClean="0"/>
              <a:t>error.</a:t>
            </a:r>
            <a:endParaRPr lang="en-US" sz="2100" dirty="0"/>
          </a:p>
          <a:p>
            <a:pPr marL="457200" indent="-457200">
              <a:buFont typeface="+mj-lt"/>
              <a:buAutoNum type="arabicPeriod"/>
            </a:pPr>
            <a:r>
              <a:rPr lang="en-AU" sz="2100" dirty="0" smtClean="0"/>
              <a:t>Return to Missing Records tab and click on ‘Refresh’ to update list of remaining errors.</a:t>
            </a:r>
          </a:p>
        </p:txBody>
      </p:sp>
      <p:sp>
        <p:nvSpPr>
          <p:cNvPr id="3" name="Title 2"/>
          <p:cNvSpPr>
            <a:spLocks noGrp="1"/>
          </p:cNvSpPr>
          <p:nvPr>
            <p:ph type="title"/>
          </p:nvPr>
        </p:nvSpPr>
        <p:spPr/>
        <p:txBody>
          <a:bodyPr/>
          <a:lstStyle/>
          <a:p>
            <a:pPr marL="285750" indent="-285750"/>
            <a:r>
              <a:rPr lang="en-AU" dirty="0"/>
              <a:t>Resolving errors on Missing Records tab</a:t>
            </a:r>
          </a:p>
        </p:txBody>
      </p:sp>
      <p:pic>
        <p:nvPicPr>
          <p:cNvPr id="4" name="Picture 3"/>
          <p:cNvPicPr>
            <a:picLocks noChangeAspect="1"/>
          </p:cNvPicPr>
          <p:nvPr/>
        </p:nvPicPr>
        <p:blipFill>
          <a:blip r:embed="rId3"/>
          <a:stretch>
            <a:fillRect/>
          </a:stretch>
        </p:blipFill>
        <p:spPr>
          <a:xfrm>
            <a:off x="6861896" y="2078182"/>
            <a:ext cx="4010025" cy="4267200"/>
          </a:xfrm>
          <a:prstGeom prst="rect">
            <a:avLst/>
          </a:prstGeom>
          <a:ln w="19050">
            <a:solidFill>
              <a:schemeClr val="bg1">
                <a:lumMod val="50000"/>
              </a:schemeClr>
            </a:solidFill>
          </a:ln>
        </p:spPr>
      </p:pic>
      <p:sp>
        <p:nvSpPr>
          <p:cNvPr id="7" name="Rounded Rectangular Callout 6"/>
          <p:cNvSpPr/>
          <p:nvPr/>
        </p:nvSpPr>
        <p:spPr>
          <a:xfrm>
            <a:off x="9273660" y="5569527"/>
            <a:ext cx="1371600" cy="523220"/>
          </a:xfrm>
          <a:prstGeom prst="wedgeRoundRectCallout">
            <a:avLst>
              <a:gd name="adj1" fmla="val -73520"/>
              <a:gd name="adj2" fmla="val 47148"/>
              <a:gd name="adj3" fmla="val 16667"/>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9255922" y="5550370"/>
            <a:ext cx="1505166" cy="523220"/>
          </a:xfrm>
          <a:prstGeom prst="rect">
            <a:avLst/>
          </a:prstGeom>
          <a:noFill/>
        </p:spPr>
        <p:txBody>
          <a:bodyPr wrap="square" rtlCol="0">
            <a:spAutoFit/>
          </a:bodyPr>
          <a:lstStyle/>
          <a:p>
            <a:r>
              <a:rPr lang="en-AU" sz="1400" dirty="0" smtClean="0"/>
              <a:t>Click hyperlink </a:t>
            </a:r>
            <a:br>
              <a:rPr lang="en-AU" sz="1400" dirty="0" smtClean="0"/>
            </a:br>
            <a:r>
              <a:rPr lang="en-AU" sz="1400" dirty="0" smtClean="0"/>
              <a:t>to go to Note</a:t>
            </a:r>
            <a:endParaRPr lang="en-US" sz="1400" dirty="0"/>
          </a:p>
        </p:txBody>
      </p:sp>
      <p:sp>
        <p:nvSpPr>
          <p:cNvPr id="11" name="Rounded Rectangular Callout 10"/>
          <p:cNvSpPr/>
          <p:nvPr/>
        </p:nvSpPr>
        <p:spPr>
          <a:xfrm>
            <a:off x="8322699" y="1913545"/>
            <a:ext cx="1371600" cy="523220"/>
          </a:xfrm>
          <a:prstGeom prst="wedgeRoundRectCallout">
            <a:avLst>
              <a:gd name="adj1" fmla="val 70924"/>
              <a:gd name="adj2" fmla="val 23317"/>
              <a:gd name="adj3" fmla="val 16667"/>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flipH="1">
            <a:off x="8322699" y="1934330"/>
            <a:ext cx="1389338" cy="523220"/>
          </a:xfrm>
          <a:prstGeom prst="rect">
            <a:avLst/>
          </a:prstGeom>
          <a:noFill/>
        </p:spPr>
        <p:txBody>
          <a:bodyPr wrap="square" rtlCol="0">
            <a:spAutoFit/>
          </a:bodyPr>
          <a:lstStyle/>
          <a:p>
            <a:r>
              <a:rPr lang="en-AU" sz="1400" dirty="0" smtClean="0"/>
              <a:t>Click Refresh to update list</a:t>
            </a:r>
            <a:endParaRPr lang="en-US" sz="1400" dirty="0"/>
          </a:p>
        </p:txBody>
      </p:sp>
    </p:spTree>
    <p:extLst>
      <p:ext uri="{BB962C8B-B14F-4D97-AF65-F5344CB8AC3E}">
        <p14:creationId xmlns:p14="http://schemas.microsoft.com/office/powerpoint/2010/main" val="39553225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91421" y="2078181"/>
            <a:ext cx="10593853" cy="4046393"/>
          </a:xfrm>
        </p:spPr>
        <p:txBody>
          <a:bodyPr>
            <a:noAutofit/>
          </a:bodyPr>
          <a:lstStyle/>
          <a:p>
            <a:r>
              <a:rPr lang="en-AU" sz="1400" dirty="0" smtClean="0"/>
              <a:t>This information pack provides information about new data quality enhancements for the Notes tab and additional extract validation in SHIP</a:t>
            </a:r>
            <a:r>
              <a:rPr lang="en-AU" sz="1400" dirty="0"/>
              <a:t>. It includes the following sections: </a:t>
            </a:r>
          </a:p>
          <a:p>
            <a:pPr marL="285750" indent="-285750">
              <a:buFont typeface="Arial" panose="020B0604020202020204" pitchFamily="34" charset="0"/>
              <a:buChar char="•"/>
            </a:pPr>
            <a:r>
              <a:rPr lang="en-AU" sz="1400" dirty="0" smtClean="0"/>
              <a:t>Overview </a:t>
            </a:r>
            <a:r>
              <a:rPr lang="en-AU" sz="1400" dirty="0"/>
              <a:t>of new data quality </a:t>
            </a:r>
            <a:r>
              <a:rPr lang="en-AU" sz="1400" dirty="0" smtClean="0"/>
              <a:t>enhancements</a:t>
            </a:r>
          </a:p>
          <a:p>
            <a:pPr marL="285750" indent="-285750">
              <a:buFont typeface="Arial" panose="020B0604020202020204" pitchFamily="34" charset="0"/>
              <a:buChar char="•"/>
            </a:pPr>
            <a:r>
              <a:rPr lang="en-AU" sz="1400" dirty="0" smtClean="0"/>
              <a:t>Why changes are being made </a:t>
            </a:r>
          </a:p>
          <a:p>
            <a:pPr marL="285750" indent="-285750">
              <a:buFont typeface="Arial" panose="020B0604020202020204" pitchFamily="34" charset="0"/>
              <a:buChar char="•"/>
            </a:pPr>
            <a:r>
              <a:rPr lang="en-AU" sz="1400" dirty="0" smtClean="0"/>
              <a:t>What </a:t>
            </a:r>
            <a:r>
              <a:rPr lang="en-AU" sz="1400" dirty="0"/>
              <a:t>changes are being made </a:t>
            </a:r>
            <a:endParaRPr lang="en-AU" sz="1400" dirty="0" smtClean="0"/>
          </a:p>
          <a:p>
            <a:pPr marL="285750" indent="-285750">
              <a:buFont typeface="Arial" panose="020B0604020202020204" pitchFamily="34" charset="0"/>
              <a:buChar char="•"/>
            </a:pPr>
            <a:r>
              <a:rPr lang="en-AU" sz="1400" dirty="0" smtClean="0"/>
              <a:t>What is a SHS service</a:t>
            </a:r>
            <a:endParaRPr lang="en-AU" sz="1400" dirty="0"/>
          </a:p>
          <a:p>
            <a:pPr marL="285750" indent="-285750">
              <a:buFont typeface="Arial" panose="020B0604020202020204" pitchFamily="34" charset="0"/>
              <a:buChar char="•"/>
            </a:pPr>
            <a:r>
              <a:rPr lang="en-AU" sz="1400" dirty="0" smtClean="0"/>
              <a:t>New edits</a:t>
            </a:r>
            <a:endParaRPr lang="en-AU" sz="1400" dirty="0"/>
          </a:p>
          <a:p>
            <a:pPr marL="285750" indent="-285750">
              <a:buFont typeface="Arial" panose="020B0604020202020204" pitchFamily="34" charset="0"/>
              <a:buChar char="•"/>
            </a:pPr>
            <a:r>
              <a:rPr lang="en-AU" sz="1400" dirty="0" smtClean="0"/>
              <a:t>Updates </a:t>
            </a:r>
            <a:r>
              <a:rPr lang="en-AU" sz="1400" dirty="0"/>
              <a:t>to the </a:t>
            </a:r>
            <a:r>
              <a:rPr lang="en-AU" sz="1400" dirty="0" smtClean="0"/>
              <a:t>monthly extract process </a:t>
            </a:r>
          </a:p>
          <a:p>
            <a:pPr marL="285750" indent="-285750">
              <a:buFont typeface="Arial" panose="020B0604020202020204" pitchFamily="34" charset="0"/>
              <a:buChar char="•"/>
            </a:pPr>
            <a:r>
              <a:rPr lang="en-AU" sz="1400" dirty="0" smtClean="0"/>
              <a:t>Resolving errors on Missing Records tab</a:t>
            </a:r>
            <a:endParaRPr lang="en-AU" sz="1400" dirty="0"/>
          </a:p>
          <a:p>
            <a:pPr marL="285750" indent="-285750">
              <a:buFont typeface="Arial" panose="020B0604020202020204" pitchFamily="34" charset="0"/>
              <a:buChar char="•"/>
            </a:pPr>
            <a:r>
              <a:rPr lang="en-AU" sz="1400" dirty="0" smtClean="0"/>
              <a:t>Non-SHS services tab</a:t>
            </a:r>
            <a:endParaRPr lang="en-AU" sz="1400" dirty="0"/>
          </a:p>
          <a:p>
            <a:pPr marL="285750" indent="-285750">
              <a:buFont typeface="Arial" panose="020B0604020202020204" pitchFamily="34" charset="0"/>
              <a:buChar char="•"/>
            </a:pPr>
            <a:r>
              <a:rPr lang="en-AU" sz="1400" dirty="0" smtClean="0"/>
              <a:t>What </a:t>
            </a:r>
            <a:r>
              <a:rPr lang="en-AU" sz="1400" dirty="0"/>
              <a:t>happens to new and existing Notes on 1 </a:t>
            </a:r>
            <a:r>
              <a:rPr lang="en-AU" sz="1400" dirty="0" smtClean="0"/>
              <a:t>September 2020</a:t>
            </a:r>
            <a:r>
              <a:rPr lang="en-AU" dirty="0" smtClean="0"/>
              <a:t>?</a:t>
            </a:r>
            <a:endParaRPr lang="en-AU" dirty="0"/>
          </a:p>
          <a:p>
            <a:endParaRPr lang="en-AU" sz="1400" dirty="0" smtClean="0"/>
          </a:p>
          <a:p>
            <a:endParaRPr lang="en-AU" sz="1400" dirty="0" smtClean="0"/>
          </a:p>
        </p:txBody>
      </p:sp>
      <p:sp>
        <p:nvSpPr>
          <p:cNvPr id="3" name="Title 2"/>
          <p:cNvSpPr>
            <a:spLocks noGrp="1"/>
          </p:cNvSpPr>
          <p:nvPr>
            <p:ph type="title"/>
          </p:nvPr>
        </p:nvSpPr>
        <p:spPr/>
        <p:txBody>
          <a:bodyPr/>
          <a:lstStyle/>
          <a:p>
            <a:r>
              <a:rPr lang="en-AU" dirty="0" smtClean="0"/>
              <a:t>Home</a:t>
            </a:r>
            <a:endParaRPr lang="en-AU" dirty="0"/>
          </a:p>
        </p:txBody>
      </p:sp>
    </p:spTree>
    <p:custDataLst>
      <p:tags r:id="rId1"/>
    </p:custDataLst>
    <p:extLst>
      <p:ext uri="{BB962C8B-B14F-4D97-AF65-F5344CB8AC3E}">
        <p14:creationId xmlns:p14="http://schemas.microsoft.com/office/powerpoint/2010/main" val="40086860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070751" y="2078181"/>
            <a:ext cx="5288478" cy="4031673"/>
          </a:xfrm>
        </p:spPr>
        <p:txBody>
          <a:bodyPr>
            <a:normAutofit fontScale="92500" lnSpcReduction="10000"/>
          </a:bodyPr>
          <a:lstStyle/>
          <a:p>
            <a:r>
              <a:rPr lang="en-AU" sz="2400" dirty="0" smtClean="0"/>
              <a:t>Example </a:t>
            </a:r>
            <a:r>
              <a:rPr lang="en-AU" sz="2400" dirty="0"/>
              <a:t>#1– Person has no support </a:t>
            </a:r>
            <a:r>
              <a:rPr lang="en-AU" sz="2400" dirty="0" smtClean="0"/>
              <a:t>period: </a:t>
            </a:r>
          </a:p>
          <a:p>
            <a:pPr marL="342900" indent="-342900">
              <a:buFont typeface="Arial" panose="020B0604020202020204" pitchFamily="34" charset="0"/>
              <a:buChar char="•"/>
            </a:pPr>
            <a:r>
              <a:rPr lang="en-AU" sz="2100" dirty="0" smtClean="0"/>
              <a:t>Multiple notes for a person may indicate a support period is required. </a:t>
            </a:r>
          </a:p>
          <a:p>
            <a:pPr marL="342900" indent="-342900">
              <a:buFont typeface="Arial" panose="020B0604020202020204" pitchFamily="34" charset="0"/>
              <a:buChar char="•"/>
            </a:pPr>
            <a:r>
              <a:rPr lang="en-AU" sz="2100" dirty="0" smtClean="0"/>
              <a:t>In this example, check the case note history for John Green to see if  SHS services were directly received.</a:t>
            </a:r>
          </a:p>
          <a:p>
            <a:pPr marL="342900" indent="-342900">
              <a:buFont typeface="Arial" panose="020B0604020202020204" pitchFamily="34" charset="0"/>
              <a:buChar char="•"/>
            </a:pPr>
            <a:r>
              <a:rPr lang="en-AU" sz="2100" dirty="0" smtClean="0"/>
              <a:t>Confirm </a:t>
            </a:r>
            <a:r>
              <a:rPr lang="en-AU" sz="2100" dirty="0" smtClean="0"/>
              <a:t>services received with case worker.</a:t>
            </a:r>
          </a:p>
          <a:p>
            <a:pPr marL="342900" indent="-342900">
              <a:buFont typeface="Arial" panose="020B0604020202020204" pitchFamily="34" charset="0"/>
              <a:buChar char="•"/>
            </a:pPr>
            <a:r>
              <a:rPr lang="en-AU" sz="2100" dirty="0" smtClean="0"/>
              <a:t>A support period should be opened on date when first SHS service was provided.</a:t>
            </a:r>
          </a:p>
        </p:txBody>
      </p:sp>
      <p:sp>
        <p:nvSpPr>
          <p:cNvPr id="3" name="Title 2"/>
          <p:cNvSpPr>
            <a:spLocks noGrp="1"/>
          </p:cNvSpPr>
          <p:nvPr>
            <p:ph type="title"/>
          </p:nvPr>
        </p:nvSpPr>
        <p:spPr/>
        <p:txBody>
          <a:bodyPr/>
          <a:lstStyle/>
          <a:p>
            <a:pPr marL="285750" indent="-285750"/>
            <a:r>
              <a:rPr lang="en-AU" dirty="0"/>
              <a:t>Resolving errors on Missing Records tab</a:t>
            </a:r>
          </a:p>
        </p:txBody>
      </p:sp>
      <p:pic>
        <p:nvPicPr>
          <p:cNvPr id="4" name="Picture 3"/>
          <p:cNvPicPr>
            <a:picLocks noChangeAspect="1"/>
          </p:cNvPicPr>
          <p:nvPr/>
        </p:nvPicPr>
        <p:blipFill>
          <a:blip r:embed="rId3"/>
          <a:stretch>
            <a:fillRect/>
          </a:stretch>
        </p:blipFill>
        <p:spPr>
          <a:xfrm>
            <a:off x="6861896" y="2078182"/>
            <a:ext cx="4010025" cy="4267200"/>
          </a:xfrm>
          <a:prstGeom prst="rect">
            <a:avLst/>
          </a:prstGeom>
          <a:ln w="19050">
            <a:solidFill>
              <a:schemeClr val="bg1">
                <a:lumMod val="50000"/>
              </a:schemeClr>
            </a:solidFill>
          </a:ln>
        </p:spPr>
      </p:pic>
      <p:sp>
        <p:nvSpPr>
          <p:cNvPr id="8" name="Rectangle 7"/>
          <p:cNvSpPr/>
          <p:nvPr/>
        </p:nvSpPr>
        <p:spPr>
          <a:xfrm>
            <a:off x="8243455" y="4995543"/>
            <a:ext cx="2230581" cy="34766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rot="5400000" flipH="1">
            <a:off x="9272597" y="5455065"/>
            <a:ext cx="429490" cy="347664"/>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73642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001476" y="2078181"/>
            <a:ext cx="5288478" cy="4031673"/>
          </a:xfrm>
        </p:spPr>
        <p:txBody>
          <a:bodyPr>
            <a:normAutofit fontScale="85000" lnSpcReduction="10000"/>
          </a:bodyPr>
          <a:lstStyle/>
          <a:p>
            <a:r>
              <a:rPr lang="en-AU" sz="2200" dirty="0" smtClean="0"/>
              <a:t>Example #2 – person did not directly receive SHS services:</a:t>
            </a:r>
          </a:p>
          <a:p>
            <a:pPr marL="457200" indent="-457200">
              <a:buFont typeface="Arial" panose="020B0604020202020204" pitchFamily="34" charset="0"/>
              <a:buChar char="•"/>
            </a:pPr>
            <a:r>
              <a:rPr lang="en-AU" sz="1900" dirty="0" smtClean="0"/>
              <a:t>In this example, Charlie Brown did not directly receive SHS services.</a:t>
            </a:r>
          </a:p>
          <a:p>
            <a:pPr marL="457200" indent="-457200">
              <a:buFont typeface="Arial" panose="020B0604020202020204" pitchFamily="34" charset="0"/>
              <a:buChar char="•"/>
            </a:pPr>
            <a:r>
              <a:rPr lang="en-AU" sz="1900" dirty="0"/>
              <a:t>Follow link to note and click on ‘</a:t>
            </a:r>
            <a:r>
              <a:rPr lang="en-AU" sz="1900"/>
              <a:t>Edit </a:t>
            </a:r>
            <a:r>
              <a:rPr lang="en-AU" sz="1900" smtClean="0"/>
              <a:t>Services’.</a:t>
            </a:r>
            <a:endParaRPr lang="en-AU" sz="1900" dirty="0"/>
          </a:p>
          <a:p>
            <a:pPr marL="457200" indent="-457200">
              <a:buFont typeface="Arial" panose="020B0604020202020204" pitchFamily="34" charset="0"/>
              <a:buChar char="•"/>
            </a:pPr>
            <a:endParaRPr lang="en-AU" dirty="0" smtClean="0"/>
          </a:p>
          <a:p>
            <a:endParaRPr lang="en-AU" dirty="0" smtClean="0"/>
          </a:p>
          <a:p>
            <a:endParaRPr lang="en-AU" dirty="0"/>
          </a:p>
          <a:p>
            <a:endParaRPr lang="en-AU" dirty="0" smtClean="0"/>
          </a:p>
          <a:p>
            <a:pPr marL="457200" indent="-457200">
              <a:buFont typeface="Arial" panose="020B0604020202020204" pitchFamily="34" charset="0"/>
              <a:buChar char="•"/>
            </a:pPr>
            <a:r>
              <a:rPr lang="en-AU" sz="1900" dirty="0" smtClean="0"/>
              <a:t>Untick the  SHS Service checkbox next to Charlie’s record.</a:t>
            </a:r>
          </a:p>
        </p:txBody>
      </p:sp>
      <p:sp>
        <p:nvSpPr>
          <p:cNvPr id="3" name="Title 2"/>
          <p:cNvSpPr>
            <a:spLocks noGrp="1"/>
          </p:cNvSpPr>
          <p:nvPr>
            <p:ph type="title"/>
          </p:nvPr>
        </p:nvSpPr>
        <p:spPr/>
        <p:txBody>
          <a:bodyPr/>
          <a:lstStyle/>
          <a:p>
            <a:pPr marL="285750" indent="-285750"/>
            <a:r>
              <a:rPr lang="en-AU" dirty="0"/>
              <a:t>Resolving errors on Missing Records tab</a:t>
            </a:r>
          </a:p>
        </p:txBody>
      </p:sp>
      <p:sp>
        <p:nvSpPr>
          <p:cNvPr id="10" name="TextBox 9"/>
          <p:cNvSpPr txBox="1"/>
          <p:nvPr/>
        </p:nvSpPr>
        <p:spPr>
          <a:xfrm flipH="1">
            <a:off x="6339562" y="5586633"/>
            <a:ext cx="4522402" cy="646331"/>
          </a:xfrm>
          <a:prstGeom prst="rect">
            <a:avLst/>
          </a:prstGeom>
          <a:noFill/>
        </p:spPr>
        <p:txBody>
          <a:bodyPr wrap="square" rtlCol="0">
            <a:spAutoFit/>
          </a:bodyPr>
          <a:lstStyle/>
          <a:p>
            <a:r>
              <a:rPr lang="en-AU" dirty="0" smtClean="0"/>
              <a:t>Note: Charlie’s record does not have a support period ‘house’ icon</a:t>
            </a:r>
            <a:endParaRPr lang="en-US" dirty="0"/>
          </a:p>
        </p:txBody>
      </p:sp>
      <p:pic>
        <p:nvPicPr>
          <p:cNvPr id="4" name="Picture 3"/>
          <p:cNvPicPr>
            <a:picLocks noChangeAspect="1"/>
          </p:cNvPicPr>
          <p:nvPr/>
        </p:nvPicPr>
        <p:blipFill>
          <a:blip r:embed="rId3"/>
          <a:stretch>
            <a:fillRect/>
          </a:stretch>
        </p:blipFill>
        <p:spPr>
          <a:xfrm>
            <a:off x="1520788" y="3913902"/>
            <a:ext cx="3943350" cy="1295400"/>
          </a:xfrm>
          <a:prstGeom prst="rect">
            <a:avLst/>
          </a:prstGeom>
          <a:ln w="19050">
            <a:solidFill>
              <a:schemeClr val="bg1">
                <a:lumMod val="50000"/>
              </a:schemeClr>
            </a:solidFill>
          </a:ln>
        </p:spPr>
      </p:pic>
      <p:sp>
        <p:nvSpPr>
          <p:cNvPr id="14" name="Rectangle 13"/>
          <p:cNvSpPr/>
          <p:nvPr/>
        </p:nvSpPr>
        <p:spPr>
          <a:xfrm>
            <a:off x="4090697" y="4561602"/>
            <a:ext cx="780840" cy="25798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4"/>
          <a:stretch>
            <a:fillRect/>
          </a:stretch>
        </p:blipFill>
        <p:spPr>
          <a:xfrm>
            <a:off x="6339562" y="2189011"/>
            <a:ext cx="5760549" cy="3259070"/>
          </a:xfrm>
          <a:prstGeom prst="rect">
            <a:avLst/>
          </a:prstGeom>
          <a:ln w="19050">
            <a:solidFill>
              <a:schemeClr val="bg1">
                <a:lumMod val="50000"/>
              </a:schemeClr>
            </a:solidFill>
          </a:ln>
        </p:spPr>
      </p:pic>
      <p:sp>
        <p:nvSpPr>
          <p:cNvPr id="12" name="Rectangle 11"/>
          <p:cNvSpPr/>
          <p:nvPr/>
        </p:nvSpPr>
        <p:spPr>
          <a:xfrm>
            <a:off x="10252365" y="4080069"/>
            <a:ext cx="720436" cy="401781"/>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642516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070751" y="2078181"/>
            <a:ext cx="5288478" cy="4419601"/>
          </a:xfrm>
        </p:spPr>
        <p:txBody>
          <a:bodyPr>
            <a:normAutofit fontScale="85000" lnSpcReduction="20000"/>
          </a:bodyPr>
          <a:lstStyle/>
          <a:p>
            <a:r>
              <a:rPr lang="en-AU" sz="2400" dirty="0" smtClean="0"/>
              <a:t>Example #3 </a:t>
            </a:r>
            <a:r>
              <a:rPr lang="en-AU" sz="2400" dirty="0"/>
              <a:t>–</a:t>
            </a:r>
            <a:r>
              <a:rPr lang="en-AU" sz="2400" dirty="0" smtClean="0"/>
              <a:t> Note added after support period was closed:</a:t>
            </a:r>
          </a:p>
          <a:p>
            <a:pPr marL="457200" indent="-457200">
              <a:buFont typeface="Arial" panose="020B0604020202020204" pitchFamily="34" charset="0"/>
              <a:buChar char="•"/>
            </a:pPr>
            <a:r>
              <a:rPr lang="en-AU" sz="2100" dirty="0" smtClean="0"/>
              <a:t>In this example, Mary Smith had a support period, but one of the notes is dated after the support period was closed</a:t>
            </a:r>
          </a:p>
          <a:p>
            <a:endParaRPr lang="en-AU" sz="1900" dirty="0" smtClean="0"/>
          </a:p>
          <a:p>
            <a:endParaRPr lang="en-AU" sz="1900" dirty="0"/>
          </a:p>
          <a:p>
            <a:endParaRPr lang="en-AU" sz="1900" dirty="0" smtClean="0"/>
          </a:p>
          <a:p>
            <a:pPr marL="457200" indent="-457200">
              <a:buFont typeface="Arial" panose="020B0604020202020204" pitchFamily="34" charset="0"/>
              <a:buChar char="•"/>
            </a:pPr>
            <a:r>
              <a:rPr lang="en-AU" sz="2100" dirty="0" smtClean="0"/>
              <a:t>To resolve, go to Status Update Admin tab and change from ‘closed’ to ‘ongoing’, then ‘Save’.</a:t>
            </a:r>
          </a:p>
          <a:p>
            <a:pPr marL="457200" indent="-457200">
              <a:buFont typeface="Arial" panose="020B0604020202020204" pitchFamily="34" charset="0"/>
              <a:buChar char="•"/>
            </a:pPr>
            <a:r>
              <a:rPr lang="en-AU" sz="2100" dirty="0" smtClean="0"/>
              <a:t>This re-opens the  support period to include this note.</a:t>
            </a:r>
          </a:p>
        </p:txBody>
      </p:sp>
      <p:sp>
        <p:nvSpPr>
          <p:cNvPr id="3" name="Title 2"/>
          <p:cNvSpPr>
            <a:spLocks noGrp="1"/>
          </p:cNvSpPr>
          <p:nvPr>
            <p:ph type="title"/>
          </p:nvPr>
        </p:nvSpPr>
        <p:spPr/>
        <p:txBody>
          <a:bodyPr/>
          <a:lstStyle/>
          <a:p>
            <a:pPr marL="285750" indent="-285750"/>
            <a:r>
              <a:rPr lang="en-AU" dirty="0"/>
              <a:t>Resolving errors on Missing Records tab</a:t>
            </a:r>
          </a:p>
        </p:txBody>
      </p:sp>
      <p:pic>
        <p:nvPicPr>
          <p:cNvPr id="6" name="Picture 5"/>
          <p:cNvPicPr>
            <a:picLocks noChangeAspect="1"/>
          </p:cNvPicPr>
          <p:nvPr/>
        </p:nvPicPr>
        <p:blipFill>
          <a:blip r:embed="rId3"/>
          <a:stretch>
            <a:fillRect/>
          </a:stretch>
        </p:blipFill>
        <p:spPr>
          <a:xfrm>
            <a:off x="1748077" y="3736763"/>
            <a:ext cx="3933825" cy="1104900"/>
          </a:xfrm>
          <a:prstGeom prst="rect">
            <a:avLst/>
          </a:prstGeom>
          <a:ln w="19050">
            <a:solidFill>
              <a:schemeClr val="bg1">
                <a:lumMod val="50000"/>
              </a:schemeClr>
            </a:solidFill>
          </a:ln>
        </p:spPr>
      </p:pic>
      <p:pic>
        <p:nvPicPr>
          <p:cNvPr id="8" name="Picture 7"/>
          <p:cNvPicPr>
            <a:picLocks noChangeAspect="1"/>
          </p:cNvPicPr>
          <p:nvPr/>
        </p:nvPicPr>
        <p:blipFill>
          <a:blip r:embed="rId4"/>
          <a:stretch>
            <a:fillRect/>
          </a:stretch>
        </p:blipFill>
        <p:spPr>
          <a:xfrm>
            <a:off x="7100057" y="2289037"/>
            <a:ext cx="4143375" cy="3305175"/>
          </a:xfrm>
          <a:prstGeom prst="rect">
            <a:avLst/>
          </a:prstGeom>
          <a:ln w="19050">
            <a:solidFill>
              <a:schemeClr val="bg1">
                <a:lumMod val="50000"/>
              </a:schemeClr>
            </a:solidFill>
          </a:ln>
        </p:spPr>
      </p:pic>
      <p:sp>
        <p:nvSpPr>
          <p:cNvPr id="10" name="Rectangle 9"/>
          <p:cNvSpPr/>
          <p:nvPr/>
        </p:nvSpPr>
        <p:spPr>
          <a:xfrm>
            <a:off x="1831207" y="4544292"/>
            <a:ext cx="3322687" cy="29737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141617" y="3935195"/>
            <a:ext cx="2052000" cy="29737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820098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070751" y="2078181"/>
            <a:ext cx="5288478" cy="4031673"/>
          </a:xfrm>
        </p:spPr>
        <p:txBody>
          <a:bodyPr>
            <a:normAutofit/>
          </a:bodyPr>
          <a:lstStyle/>
          <a:p>
            <a:r>
              <a:rPr lang="en-AU" sz="2000" dirty="0" smtClean="0"/>
              <a:t>Example #3: Note added after support period was closed continued: </a:t>
            </a:r>
          </a:p>
          <a:p>
            <a:pPr marL="457200" indent="-457200">
              <a:buFont typeface="Arial" panose="020B0604020202020204" pitchFamily="34" charset="0"/>
              <a:buChar char="•"/>
            </a:pPr>
            <a:r>
              <a:rPr lang="en-AU" dirty="0"/>
              <a:t>Go to Status Update&gt;Services tab to check </a:t>
            </a:r>
            <a:r>
              <a:rPr lang="en-AU" dirty="0" smtClean="0"/>
              <a:t>date of note </a:t>
            </a:r>
            <a:r>
              <a:rPr lang="en-AU" dirty="0"/>
              <a:t>is </a:t>
            </a:r>
            <a:r>
              <a:rPr lang="en-AU" dirty="0" smtClean="0"/>
              <a:t>included.</a:t>
            </a:r>
            <a:endParaRPr lang="en-AU" dirty="0"/>
          </a:p>
          <a:p>
            <a:pPr marL="457200" indent="-457200">
              <a:buFont typeface="Arial" panose="020B0604020202020204" pitchFamily="34" charset="0"/>
              <a:buChar char="•"/>
            </a:pPr>
            <a:r>
              <a:rPr lang="en-AU" dirty="0" smtClean="0"/>
              <a:t>Go to Admin tab and re-close </a:t>
            </a:r>
            <a:r>
              <a:rPr lang="en-AU" dirty="0"/>
              <a:t>the support </a:t>
            </a:r>
            <a:r>
              <a:rPr lang="en-AU" dirty="0" smtClean="0"/>
              <a:t>period.</a:t>
            </a:r>
            <a:endParaRPr lang="en-AU" dirty="0"/>
          </a:p>
          <a:p>
            <a:pPr marL="457200" indent="-457200">
              <a:buFont typeface="Arial" panose="020B0604020202020204" pitchFamily="34" charset="0"/>
              <a:buChar char="•"/>
            </a:pPr>
            <a:r>
              <a:rPr lang="en-AU" dirty="0" smtClean="0"/>
              <a:t>Return to Reports&gt;SHS and refresh the list of Missing Records.</a:t>
            </a:r>
          </a:p>
        </p:txBody>
      </p:sp>
      <p:sp>
        <p:nvSpPr>
          <p:cNvPr id="3" name="Title 2"/>
          <p:cNvSpPr>
            <a:spLocks noGrp="1"/>
          </p:cNvSpPr>
          <p:nvPr>
            <p:ph type="title"/>
          </p:nvPr>
        </p:nvSpPr>
        <p:spPr/>
        <p:txBody>
          <a:bodyPr/>
          <a:lstStyle/>
          <a:p>
            <a:pPr marL="285750" indent="-285750"/>
            <a:r>
              <a:rPr lang="en-AU" dirty="0"/>
              <a:t>Resolving errors on Missing Records tab</a:t>
            </a:r>
          </a:p>
        </p:txBody>
      </p:sp>
      <p:pic>
        <p:nvPicPr>
          <p:cNvPr id="5" name="Picture 4"/>
          <p:cNvPicPr>
            <a:picLocks noChangeAspect="1"/>
          </p:cNvPicPr>
          <p:nvPr/>
        </p:nvPicPr>
        <p:blipFill>
          <a:blip r:embed="rId3"/>
          <a:stretch>
            <a:fillRect/>
          </a:stretch>
        </p:blipFill>
        <p:spPr>
          <a:xfrm>
            <a:off x="6847597" y="2078181"/>
            <a:ext cx="4038600" cy="3876675"/>
          </a:xfrm>
          <a:prstGeom prst="rect">
            <a:avLst/>
          </a:prstGeom>
        </p:spPr>
      </p:pic>
      <p:sp>
        <p:nvSpPr>
          <p:cNvPr id="10" name="Rectangle 9"/>
          <p:cNvSpPr/>
          <p:nvPr/>
        </p:nvSpPr>
        <p:spPr>
          <a:xfrm>
            <a:off x="6915889" y="4312462"/>
            <a:ext cx="3322687" cy="29737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82742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070751" y="2078181"/>
            <a:ext cx="5288478" cy="4031673"/>
          </a:xfrm>
        </p:spPr>
        <p:txBody>
          <a:bodyPr>
            <a:normAutofit fontScale="92500" lnSpcReduction="20000"/>
          </a:bodyPr>
          <a:lstStyle/>
          <a:p>
            <a:r>
              <a:rPr lang="en-AU" sz="2000" dirty="0" smtClean="0"/>
              <a:t>Example #4 </a:t>
            </a:r>
            <a:r>
              <a:rPr lang="en-AU" sz="2000" dirty="0"/>
              <a:t>–</a:t>
            </a:r>
            <a:r>
              <a:rPr lang="en-AU" sz="2000" dirty="0" smtClean="0"/>
              <a:t> Note added before support period start date:</a:t>
            </a:r>
          </a:p>
          <a:p>
            <a:pPr marL="457200" indent="-457200">
              <a:buFont typeface="Arial" panose="020B0604020202020204" pitchFamily="34" charset="0"/>
              <a:buChar char="•"/>
            </a:pPr>
            <a:r>
              <a:rPr lang="en-AU" sz="1900" dirty="0" smtClean="0"/>
              <a:t>In this example, Jane Brown had a support period, but one of the notes is dated before the support period opened.</a:t>
            </a:r>
            <a:br>
              <a:rPr lang="en-AU" sz="1900" dirty="0" smtClean="0"/>
            </a:br>
            <a:endParaRPr lang="en-AU" sz="1900" dirty="0" smtClean="0"/>
          </a:p>
          <a:p>
            <a:endParaRPr lang="en-AU" sz="1900" dirty="0" smtClean="0"/>
          </a:p>
          <a:p>
            <a:pPr marL="457200" indent="-457200">
              <a:buFont typeface="Arial" panose="020B0604020202020204" pitchFamily="34" charset="0"/>
              <a:buChar char="•"/>
            </a:pPr>
            <a:endParaRPr lang="en-AU" sz="1900" dirty="0" smtClean="0"/>
          </a:p>
          <a:p>
            <a:pPr marL="457200" indent="-457200">
              <a:buFont typeface="Arial" panose="020B0604020202020204" pitchFamily="34" charset="0"/>
              <a:buChar char="•"/>
            </a:pPr>
            <a:r>
              <a:rPr lang="en-AU" sz="1900" dirty="0" smtClean="0"/>
              <a:t>Check Support period start date on Client Details tab.</a:t>
            </a:r>
          </a:p>
          <a:p>
            <a:pPr marL="457200" indent="-457200">
              <a:buFont typeface="Arial" panose="020B0604020202020204" pitchFamily="34" charset="0"/>
              <a:buChar char="•"/>
            </a:pPr>
            <a:r>
              <a:rPr lang="en-AU" sz="1900" dirty="0"/>
              <a:t>To resolve this error, change date of Note, or support period start </a:t>
            </a:r>
            <a:r>
              <a:rPr lang="en-AU" sz="1900" dirty="0" smtClean="0"/>
              <a:t>date.</a:t>
            </a:r>
            <a:endParaRPr lang="en-AU" sz="1900" dirty="0"/>
          </a:p>
          <a:p>
            <a:pPr marL="457200" indent="-457200">
              <a:buFont typeface="Arial" panose="020B0604020202020204" pitchFamily="34" charset="0"/>
              <a:buChar char="•"/>
            </a:pPr>
            <a:endParaRPr lang="en-AU" sz="1900" dirty="0" smtClean="0"/>
          </a:p>
        </p:txBody>
      </p:sp>
      <p:sp>
        <p:nvSpPr>
          <p:cNvPr id="3" name="Title 2"/>
          <p:cNvSpPr>
            <a:spLocks noGrp="1"/>
          </p:cNvSpPr>
          <p:nvPr>
            <p:ph type="title"/>
          </p:nvPr>
        </p:nvSpPr>
        <p:spPr/>
        <p:txBody>
          <a:bodyPr/>
          <a:lstStyle/>
          <a:p>
            <a:pPr marL="285750" indent="-285750"/>
            <a:r>
              <a:rPr lang="en-AU" dirty="0"/>
              <a:t>Resolving errors on Missing Records tab</a:t>
            </a:r>
          </a:p>
        </p:txBody>
      </p:sp>
      <p:pic>
        <p:nvPicPr>
          <p:cNvPr id="5" name="Picture 4"/>
          <p:cNvPicPr>
            <a:picLocks noChangeAspect="1"/>
          </p:cNvPicPr>
          <p:nvPr/>
        </p:nvPicPr>
        <p:blipFill>
          <a:blip r:embed="rId3"/>
          <a:stretch>
            <a:fillRect/>
          </a:stretch>
        </p:blipFill>
        <p:spPr>
          <a:xfrm>
            <a:off x="1526138" y="3833641"/>
            <a:ext cx="3981450" cy="904875"/>
          </a:xfrm>
          <a:prstGeom prst="rect">
            <a:avLst/>
          </a:prstGeom>
          <a:ln w="19050">
            <a:solidFill>
              <a:schemeClr val="bg1">
                <a:lumMod val="50000"/>
              </a:schemeClr>
            </a:solidFill>
          </a:ln>
        </p:spPr>
      </p:pic>
      <p:sp>
        <p:nvSpPr>
          <p:cNvPr id="10" name="Rectangle 9"/>
          <p:cNvSpPr/>
          <p:nvPr/>
        </p:nvSpPr>
        <p:spPr>
          <a:xfrm>
            <a:off x="1565588" y="4510278"/>
            <a:ext cx="3322687" cy="22823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4"/>
          <a:stretch>
            <a:fillRect/>
          </a:stretch>
        </p:blipFill>
        <p:spPr>
          <a:xfrm>
            <a:off x="6492160" y="2061609"/>
            <a:ext cx="5553075" cy="3257550"/>
          </a:xfrm>
          <a:prstGeom prst="rect">
            <a:avLst/>
          </a:prstGeom>
          <a:ln w="19050">
            <a:solidFill>
              <a:schemeClr val="bg1">
                <a:lumMod val="50000"/>
              </a:schemeClr>
            </a:solidFill>
          </a:ln>
        </p:spPr>
      </p:pic>
      <p:sp>
        <p:nvSpPr>
          <p:cNvPr id="11" name="Rectangle 10"/>
          <p:cNvSpPr/>
          <p:nvPr/>
        </p:nvSpPr>
        <p:spPr>
          <a:xfrm>
            <a:off x="6547579" y="4807527"/>
            <a:ext cx="1086277" cy="45195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101424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306286" y="2078182"/>
            <a:ext cx="5939903" cy="3598718"/>
          </a:xfrm>
        </p:spPr>
        <p:txBody>
          <a:bodyPr>
            <a:normAutofit fontScale="92500" lnSpcReduction="10000"/>
          </a:bodyPr>
          <a:lstStyle/>
          <a:p>
            <a:r>
              <a:rPr lang="en-AU" sz="2000" dirty="0" smtClean="0"/>
              <a:t>New Non-SHS Services tab: </a:t>
            </a:r>
          </a:p>
          <a:p>
            <a:r>
              <a:rPr lang="en-AU" dirty="0" smtClean="0"/>
              <a:t>New tab </a:t>
            </a:r>
            <a:r>
              <a:rPr lang="en-AU" dirty="0"/>
              <a:t>next to the Missing Records </a:t>
            </a:r>
            <a:r>
              <a:rPr lang="en-AU" dirty="0" smtClean="0"/>
              <a:t>tab on Reports&gt;SHS page</a:t>
            </a:r>
          </a:p>
          <a:p>
            <a:pPr marL="285750" indent="-285750">
              <a:buFont typeface="Arial" panose="020B0604020202020204" pitchFamily="34" charset="0"/>
              <a:buChar char="•"/>
            </a:pPr>
            <a:r>
              <a:rPr lang="en-AU" dirty="0" smtClean="0"/>
              <a:t>Lists </a:t>
            </a:r>
            <a:r>
              <a:rPr lang="en-AU" dirty="0"/>
              <a:t>all notes in which the SHS Service flag has </a:t>
            </a:r>
            <a:r>
              <a:rPr lang="en-AU" dirty="0" smtClean="0"/>
              <a:t>been ‘un-ticked’ </a:t>
            </a:r>
            <a:r>
              <a:rPr lang="en-AU" dirty="0"/>
              <a:t>for that </a:t>
            </a:r>
            <a:r>
              <a:rPr lang="en-AU" dirty="0" smtClean="0"/>
              <a:t>person.</a:t>
            </a:r>
          </a:p>
          <a:p>
            <a:pPr marL="285750" indent="-285750">
              <a:buFont typeface="Arial" panose="020B0604020202020204" pitchFamily="34" charset="0"/>
              <a:buChar char="•"/>
            </a:pPr>
            <a:r>
              <a:rPr lang="en-AU" dirty="0" smtClean="0"/>
              <a:t>Notes </a:t>
            </a:r>
            <a:r>
              <a:rPr lang="en-AU" dirty="0"/>
              <a:t>listed on this tab will not prevent an extract being </a:t>
            </a:r>
            <a:r>
              <a:rPr lang="en-AU" dirty="0" smtClean="0"/>
              <a:t>generated.</a:t>
            </a:r>
          </a:p>
          <a:p>
            <a:pPr marL="285750" indent="-285750">
              <a:buFont typeface="Arial" panose="020B0604020202020204" pitchFamily="34" charset="0"/>
              <a:buChar char="•"/>
            </a:pPr>
            <a:r>
              <a:rPr lang="en-AU" dirty="0" smtClean="0"/>
              <a:t>Managers </a:t>
            </a:r>
            <a:r>
              <a:rPr lang="en-AU" dirty="0"/>
              <a:t>can review </a:t>
            </a:r>
            <a:r>
              <a:rPr lang="en-AU" dirty="0" smtClean="0"/>
              <a:t>list to </a:t>
            </a:r>
            <a:r>
              <a:rPr lang="en-AU" dirty="0"/>
              <a:t>ensure that case workers are not incorrectly removing the flag from any SHS services that should be included in the monthly extract.</a:t>
            </a:r>
            <a:endParaRPr lang="en-US" dirty="0"/>
          </a:p>
        </p:txBody>
      </p:sp>
      <p:sp>
        <p:nvSpPr>
          <p:cNvPr id="3" name="Title 2"/>
          <p:cNvSpPr>
            <a:spLocks noGrp="1"/>
          </p:cNvSpPr>
          <p:nvPr>
            <p:ph type="title"/>
          </p:nvPr>
        </p:nvSpPr>
        <p:spPr/>
        <p:txBody>
          <a:bodyPr/>
          <a:lstStyle/>
          <a:p>
            <a:r>
              <a:rPr lang="en-AU" dirty="0" smtClean="0"/>
              <a:t>Non-SHS Services tab</a:t>
            </a:r>
            <a:endParaRPr lang="en-US" dirty="0"/>
          </a:p>
        </p:txBody>
      </p:sp>
      <p:pic>
        <p:nvPicPr>
          <p:cNvPr id="5" name="Picture 4"/>
          <p:cNvPicPr>
            <a:picLocks noChangeAspect="1"/>
          </p:cNvPicPr>
          <p:nvPr/>
        </p:nvPicPr>
        <p:blipFill>
          <a:blip r:embed="rId2"/>
          <a:stretch>
            <a:fillRect/>
          </a:stretch>
        </p:blipFill>
        <p:spPr>
          <a:xfrm>
            <a:off x="7848314" y="2477366"/>
            <a:ext cx="3732790" cy="3199534"/>
          </a:xfrm>
          <a:prstGeom prst="rect">
            <a:avLst/>
          </a:prstGeom>
          <a:ln w="19050">
            <a:solidFill>
              <a:schemeClr val="bg1">
                <a:lumMod val="50000"/>
              </a:schemeClr>
            </a:solidFill>
          </a:ln>
        </p:spPr>
      </p:pic>
    </p:spTree>
    <p:extLst>
      <p:ext uri="{BB962C8B-B14F-4D97-AF65-F5344CB8AC3E}">
        <p14:creationId xmlns:p14="http://schemas.microsoft.com/office/powerpoint/2010/main" val="22786332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fontScale="92500"/>
          </a:bodyPr>
          <a:lstStyle/>
          <a:p>
            <a:r>
              <a:rPr lang="en-AU" b="1" dirty="0" smtClean="0"/>
              <a:t>Pre-existing Notes as at 1 September</a:t>
            </a:r>
          </a:p>
          <a:p>
            <a:pPr marL="285750" indent="-285750">
              <a:buFont typeface="Arial" panose="020B0604020202020204" pitchFamily="34" charset="0"/>
              <a:buChar char="•"/>
            </a:pPr>
            <a:r>
              <a:rPr lang="en-AU" dirty="0" smtClean="0"/>
              <a:t>Notes </a:t>
            </a:r>
            <a:r>
              <a:rPr lang="en-AU" dirty="0"/>
              <a:t>created prior to 1 </a:t>
            </a:r>
            <a:r>
              <a:rPr lang="en-AU" dirty="0" smtClean="0"/>
              <a:t>September </a:t>
            </a:r>
            <a:r>
              <a:rPr lang="en-AU" dirty="0"/>
              <a:t>will not prevent the creation of extracts.</a:t>
            </a:r>
          </a:p>
          <a:p>
            <a:pPr marL="285750" indent="-285750">
              <a:buFont typeface="Arial" panose="020B0604020202020204" pitchFamily="34" charset="0"/>
              <a:buChar char="•"/>
            </a:pPr>
            <a:r>
              <a:rPr lang="en-AU" dirty="0"/>
              <a:t>The ‘SHS Service’ checkbox will be ticked </a:t>
            </a:r>
            <a:r>
              <a:rPr lang="en-AU" dirty="0" smtClean="0"/>
              <a:t>in Notes </a:t>
            </a:r>
            <a:r>
              <a:rPr lang="en-AU" dirty="0"/>
              <a:t>for people with support </a:t>
            </a:r>
            <a:r>
              <a:rPr lang="en-AU" dirty="0" smtClean="0"/>
              <a:t>periods at that time. </a:t>
            </a:r>
          </a:p>
          <a:p>
            <a:pPr marL="285750" indent="-285750">
              <a:buFont typeface="Arial" panose="020B0604020202020204" pitchFamily="34" charset="0"/>
              <a:buChar char="•"/>
            </a:pPr>
            <a:r>
              <a:rPr lang="en-AU" dirty="0" smtClean="0"/>
              <a:t>The </a:t>
            </a:r>
            <a:r>
              <a:rPr lang="en-AU" dirty="0"/>
              <a:t>‘SHS Service’ </a:t>
            </a:r>
            <a:r>
              <a:rPr lang="en-AU" dirty="0" smtClean="0"/>
              <a:t>checkbox will be unticked in Notes for people who did not have a support period at that time.</a:t>
            </a:r>
            <a:endParaRPr lang="en-AU" dirty="0"/>
          </a:p>
          <a:p>
            <a:r>
              <a:rPr lang="en-AU" b="1" dirty="0"/>
              <a:t>New Notes created 1 </a:t>
            </a:r>
            <a:r>
              <a:rPr lang="en-AU" b="1" dirty="0" smtClean="0"/>
              <a:t>September onwards</a:t>
            </a:r>
          </a:p>
          <a:p>
            <a:pPr marL="285750" indent="-285750">
              <a:buFont typeface="Arial" panose="020B0604020202020204" pitchFamily="34" charset="0"/>
              <a:buChar char="•"/>
            </a:pPr>
            <a:r>
              <a:rPr lang="en-AU" dirty="0" smtClean="0"/>
              <a:t>Each </a:t>
            </a:r>
            <a:r>
              <a:rPr lang="en-AU" dirty="0"/>
              <a:t>new </a:t>
            </a:r>
            <a:r>
              <a:rPr lang="en-AU" dirty="0" smtClean="0"/>
              <a:t>Note created from this time will </a:t>
            </a:r>
            <a:r>
              <a:rPr lang="en-AU" dirty="0"/>
              <a:t>be subject to the new checks </a:t>
            </a:r>
            <a:r>
              <a:rPr lang="en-AU" dirty="0" smtClean="0"/>
              <a:t>listed in this document.</a:t>
            </a:r>
          </a:p>
          <a:p>
            <a:pPr marL="285750" indent="-285750">
              <a:buFont typeface="Arial" panose="020B0604020202020204" pitchFamily="34" charset="0"/>
              <a:buChar char="•"/>
            </a:pPr>
            <a:r>
              <a:rPr lang="en-AU" dirty="0" smtClean="0"/>
              <a:t>Notes created from this time and backdated to previous months will also be subject to these new checks, irrespective of when they are backdated to</a:t>
            </a:r>
            <a:r>
              <a:rPr lang="en-AU" smtClean="0"/>
              <a:t>. </a:t>
            </a:r>
            <a:endParaRPr lang="en-US" dirty="0"/>
          </a:p>
        </p:txBody>
      </p:sp>
      <p:sp>
        <p:nvSpPr>
          <p:cNvPr id="3" name="Title 2"/>
          <p:cNvSpPr>
            <a:spLocks noGrp="1"/>
          </p:cNvSpPr>
          <p:nvPr>
            <p:ph type="title"/>
          </p:nvPr>
        </p:nvSpPr>
        <p:spPr/>
        <p:txBody>
          <a:bodyPr>
            <a:normAutofit fontScale="90000"/>
          </a:bodyPr>
          <a:lstStyle/>
          <a:p>
            <a:r>
              <a:rPr lang="en-AU" sz="2700" dirty="0"/>
              <a:t>What happens to new and existing Notes on 1 </a:t>
            </a:r>
            <a:r>
              <a:rPr lang="en-AU" sz="2700" dirty="0" smtClean="0"/>
              <a:t>September 2020? </a:t>
            </a:r>
            <a:r>
              <a:rPr lang="en-AU" dirty="0"/>
              <a:t/>
            </a:r>
            <a:br>
              <a:rPr lang="en-AU" dirty="0"/>
            </a:br>
            <a:endParaRPr lang="en-US" dirty="0"/>
          </a:p>
        </p:txBody>
      </p:sp>
    </p:spTree>
    <p:extLst>
      <p:ext uri="{BB962C8B-B14F-4D97-AF65-F5344CB8AC3E}">
        <p14:creationId xmlns:p14="http://schemas.microsoft.com/office/powerpoint/2010/main" val="2178126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95735" y="2112687"/>
            <a:ext cx="9666514" cy="3598718"/>
          </a:xfrm>
        </p:spPr>
        <p:txBody>
          <a:bodyPr>
            <a:normAutofit/>
          </a:bodyPr>
          <a:lstStyle/>
          <a:p>
            <a:r>
              <a:rPr lang="en-AU" sz="2400" dirty="0" smtClean="0"/>
              <a:t>Notes data quality enhancements released on 1 </a:t>
            </a:r>
            <a:r>
              <a:rPr lang="en-AU" sz="2400" dirty="0" smtClean="0"/>
              <a:t>September </a:t>
            </a:r>
            <a:r>
              <a:rPr lang="en-AU" sz="2400" dirty="0" smtClean="0"/>
              <a:t>2020 will:</a:t>
            </a:r>
            <a:endParaRPr lang="en-AU" sz="2400" dirty="0"/>
          </a:p>
          <a:p>
            <a:pPr marL="342900" indent="-342900">
              <a:buFont typeface="Arial" panose="020B0604020202020204" pitchFamily="34" charset="0"/>
              <a:buChar char="•"/>
            </a:pPr>
            <a:r>
              <a:rPr lang="en-AU" sz="2000" dirty="0" smtClean="0"/>
              <a:t>Ensure </a:t>
            </a:r>
            <a:r>
              <a:rPr lang="en-AU" sz="2000" dirty="0"/>
              <a:t>that support periods are </a:t>
            </a:r>
            <a:r>
              <a:rPr lang="en-AU" sz="2000" dirty="0" smtClean="0"/>
              <a:t>created </a:t>
            </a:r>
            <a:r>
              <a:rPr lang="en-AU" sz="2000" dirty="0"/>
              <a:t>for everyone who is selected as receiving SHS </a:t>
            </a:r>
            <a:r>
              <a:rPr lang="en-AU" sz="2000" dirty="0" smtClean="0"/>
              <a:t>services</a:t>
            </a:r>
            <a:endParaRPr lang="en-AU" sz="2000" dirty="0" smtClean="0"/>
          </a:p>
          <a:p>
            <a:pPr marL="342900" indent="-342900">
              <a:buFont typeface="Arial" panose="020B0604020202020204" pitchFamily="34" charset="0"/>
              <a:buChar char="•"/>
            </a:pPr>
            <a:r>
              <a:rPr lang="en-AU" sz="2000" dirty="0" smtClean="0"/>
              <a:t>Ensure services are </a:t>
            </a:r>
            <a:r>
              <a:rPr lang="en-AU" sz="2000" dirty="0" smtClean="0"/>
              <a:t>recorded</a:t>
            </a:r>
            <a:endParaRPr lang="en-AU" sz="2000" dirty="0" smtClean="0"/>
          </a:p>
          <a:p>
            <a:pPr marL="342900" indent="-342900">
              <a:buFont typeface="Arial" panose="020B0604020202020204" pitchFamily="34" charset="0"/>
              <a:buChar char="•"/>
            </a:pPr>
            <a:r>
              <a:rPr lang="en-AU" sz="2000" dirty="0" smtClean="0"/>
              <a:t>Confirm </a:t>
            </a:r>
            <a:r>
              <a:rPr lang="en-AU" sz="2000" dirty="0"/>
              <a:t>that </a:t>
            </a:r>
            <a:r>
              <a:rPr lang="en-AU" sz="2000" dirty="0" smtClean="0"/>
              <a:t>other clients associated in </a:t>
            </a:r>
            <a:r>
              <a:rPr lang="en-AU" sz="2000" dirty="0"/>
              <a:t>a Note </a:t>
            </a:r>
            <a:r>
              <a:rPr lang="en-AU" sz="2000" dirty="0" smtClean="0"/>
              <a:t>have </a:t>
            </a:r>
            <a:r>
              <a:rPr lang="en-AU" sz="2000" u="sng" dirty="0" smtClean="0"/>
              <a:t>all</a:t>
            </a:r>
            <a:r>
              <a:rPr lang="en-AU" sz="2000" dirty="0" smtClean="0"/>
              <a:t> received </a:t>
            </a:r>
            <a:r>
              <a:rPr lang="en-AU" sz="2000" dirty="0"/>
              <a:t>the </a:t>
            </a:r>
            <a:r>
              <a:rPr lang="en-AU" sz="2000" dirty="0" smtClean="0"/>
              <a:t>same SHS </a:t>
            </a:r>
            <a:r>
              <a:rPr lang="en-AU" sz="2000" dirty="0" smtClean="0"/>
              <a:t>services</a:t>
            </a:r>
            <a:endParaRPr lang="en-AU" sz="2000" dirty="0" smtClean="0"/>
          </a:p>
          <a:p>
            <a:pPr marL="342900" indent="-342900">
              <a:buFont typeface="Arial" panose="020B0604020202020204" pitchFamily="34" charset="0"/>
              <a:buChar char="•"/>
            </a:pPr>
            <a:r>
              <a:rPr lang="en-AU" sz="2000" dirty="0" smtClean="0"/>
              <a:t>Implement validation to prevent generation of monthly extracts until errors recording SHS Services have been resolved.</a:t>
            </a:r>
            <a:endParaRPr lang="en-AU" sz="2000" dirty="0"/>
          </a:p>
        </p:txBody>
      </p:sp>
      <p:sp>
        <p:nvSpPr>
          <p:cNvPr id="3" name="Title 2"/>
          <p:cNvSpPr>
            <a:spLocks noGrp="1"/>
          </p:cNvSpPr>
          <p:nvPr>
            <p:ph type="title"/>
          </p:nvPr>
        </p:nvSpPr>
        <p:spPr/>
        <p:txBody>
          <a:bodyPr/>
          <a:lstStyle/>
          <a:p>
            <a:r>
              <a:rPr lang="en-AU" dirty="0" smtClean="0"/>
              <a:t>Overview of Notes data quality enhancements</a:t>
            </a:r>
            <a:endParaRPr lang="en-AU" b="0" dirty="0"/>
          </a:p>
        </p:txBody>
      </p:sp>
    </p:spTree>
    <p:extLst>
      <p:ext uri="{BB962C8B-B14F-4D97-AF65-F5344CB8AC3E}">
        <p14:creationId xmlns:p14="http://schemas.microsoft.com/office/powerpoint/2010/main" val="28925588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AU" dirty="0" smtClean="0"/>
              <a:t>These changes are being made to improve the quality of the data in the </a:t>
            </a:r>
            <a:r>
              <a:rPr lang="en-AU" dirty="0"/>
              <a:t>Specialist Homelessness </a:t>
            </a:r>
            <a:r>
              <a:rPr lang="en-AU" dirty="0" smtClean="0"/>
              <a:t>Services (SHS) Collection.</a:t>
            </a:r>
          </a:p>
          <a:p>
            <a:pPr marL="285750" indent="-285750">
              <a:buFont typeface="Arial" panose="020B0604020202020204" pitchFamily="34" charset="0"/>
              <a:buChar char="•"/>
            </a:pPr>
            <a:r>
              <a:rPr lang="en-AU" dirty="0" smtClean="0"/>
              <a:t>The AIHW has identified that there are a significant number of instances where services provided by agencies are recorded for people who do not have a corresponding support period. </a:t>
            </a:r>
          </a:p>
          <a:p>
            <a:pPr marL="285750" indent="-285750">
              <a:buFont typeface="Arial" panose="020B0604020202020204" pitchFamily="34" charset="0"/>
              <a:buChar char="•"/>
            </a:pPr>
            <a:r>
              <a:rPr lang="en-AU" dirty="0" smtClean="0"/>
              <a:t>In such cases, this service information is not reported in the SHS Collection. This may mean that the work of agencies is being under-reported.</a:t>
            </a:r>
          </a:p>
          <a:p>
            <a:pPr lvl="1" indent="0">
              <a:buNone/>
            </a:pPr>
            <a:endParaRPr lang="en-AU" dirty="0"/>
          </a:p>
        </p:txBody>
      </p:sp>
      <p:sp>
        <p:nvSpPr>
          <p:cNvPr id="3" name="Title 2"/>
          <p:cNvSpPr>
            <a:spLocks noGrp="1"/>
          </p:cNvSpPr>
          <p:nvPr>
            <p:ph type="title"/>
          </p:nvPr>
        </p:nvSpPr>
        <p:spPr/>
        <p:txBody>
          <a:bodyPr/>
          <a:lstStyle/>
          <a:p>
            <a:r>
              <a:rPr lang="en-AU" dirty="0" smtClean="0"/>
              <a:t>Why </a:t>
            </a:r>
            <a:r>
              <a:rPr lang="en-AU" dirty="0" smtClean="0"/>
              <a:t>changes are being made</a:t>
            </a:r>
            <a:endParaRPr lang="en-AU" dirty="0"/>
          </a:p>
        </p:txBody>
      </p:sp>
    </p:spTree>
    <p:extLst>
      <p:ext uri="{BB962C8B-B14F-4D97-AF65-F5344CB8AC3E}">
        <p14:creationId xmlns:p14="http://schemas.microsoft.com/office/powerpoint/2010/main" val="579737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83685" y="2112687"/>
            <a:ext cx="6178788" cy="4108004"/>
          </a:xfrm>
        </p:spPr>
        <p:txBody>
          <a:bodyPr>
            <a:normAutofit/>
          </a:bodyPr>
          <a:lstStyle/>
          <a:p>
            <a:r>
              <a:rPr lang="en-AU" sz="2400" dirty="0" smtClean="0"/>
              <a:t>Updates to the Notes tab:</a:t>
            </a:r>
            <a:endParaRPr lang="en-AU" sz="2400" dirty="0"/>
          </a:p>
          <a:p>
            <a:pPr marL="342900" indent="-342900">
              <a:buFont typeface="Arial" panose="020B0604020202020204" pitchFamily="34" charset="0"/>
              <a:buChar char="•"/>
            </a:pPr>
            <a:r>
              <a:rPr lang="en-AU" sz="2000" dirty="0" smtClean="0"/>
              <a:t>New SHS Service checkbox:</a:t>
            </a:r>
          </a:p>
          <a:p>
            <a:pPr marL="1028700" lvl="1" indent="-342900">
              <a:buFont typeface="Arial" panose="020B0604020202020204" pitchFamily="34" charset="0"/>
              <a:buChar char="•"/>
            </a:pPr>
            <a:r>
              <a:rPr lang="en-AU" sz="1800" dirty="0" smtClean="0"/>
              <a:t>Indicates that client received a SHS service.</a:t>
            </a:r>
          </a:p>
          <a:p>
            <a:pPr marL="1028700" lvl="1" indent="-342900">
              <a:buFont typeface="Arial" panose="020B0604020202020204" pitchFamily="34" charset="0"/>
              <a:buChar char="•"/>
            </a:pPr>
            <a:r>
              <a:rPr lang="en-AU" sz="1800" dirty="0" smtClean="0"/>
              <a:t>Services will be </a:t>
            </a:r>
            <a:r>
              <a:rPr lang="en-AU" sz="1800" dirty="0"/>
              <a:t>included in the monthly </a:t>
            </a:r>
            <a:r>
              <a:rPr lang="en-AU" sz="1800" dirty="0" smtClean="0"/>
              <a:t>extract when ticked.</a:t>
            </a:r>
          </a:p>
          <a:p>
            <a:pPr marL="342900" indent="-342900">
              <a:buFont typeface="Arial" panose="020B0604020202020204" pitchFamily="34" charset="0"/>
              <a:buChar char="•"/>
            </a:pPr>
            <a:r>
              <a:rPr lang="en-AU" sz="2000" dirty="0" smtClean="0"/>
              <a:t>New Support Period indicator:</a:t>
            </a:r>
          </a:p>
          <a:p>
            <a:pPr marL="1028700" lvl="1" indent="-342900">
              <a:buFont typeface="Arial" panose="020B0604020202020204" pitchFamily="34" charset="0"/>
              <a:buChar char="•"/>
            </a:pPr>
            <a:r>
              <a:rPr lang="en-AU" sz="1800" dirty="0" smtClean="0"/>
              <a:t>‘House’ icon indicates that the client currently has an open support period.</a:t>
            </a:r>
          </a:p>
        </p:txBody>
      </p:sp>
      <p:sp>
        <p:nvSpPr>
          <p:cNvPr id="3" name="Title 2"/>
          <p:cNvSpPr>
            <a:spLocks noGrp="1"/>
          </p:cNvSpPr>
          <p:nvPr>
            <p:ph type="title"/>
          </p:nvPr>
        </p:nvSpPr>
        <p:spPr/>
        <p:txBody>
          <a:bodyPr>
            <a:normAutofit/>
          </a:bodyPr>
          <a:lstStyle/>
          <a:p>
            <a:r>
              <a:rPr lang="en-AU" dirty="0" smtClean="0"/>
              <a:t>What changes are being made</a:t>
            </a:r>
            <a:endParaRPr lang="en-AU" dirty="0"/>
          </a:p>
        </p:txBody>
      </p:sp>
      <p:pic>
        <p:nvPicPr>
          <p:cNvPr id="4" name="Picture 3"/>
          <p:cNvPicPr>
            <a:picLocks noChangeAspect="1"/>
          </p:cNvPicPr>
          <p:nvPr/>
        </p:nvPicPr>
        <p:blipFill rotWithShape="1">
          <a:blip r:embed="rId2"/>
          <a:srcRect l="1021" t="-692" r="1754" b="-1"/>
          <a:stretch/>
        </p:blipFill>
        <p:spPr>
          <a:xfrm>
            <a:off x="7356764" y="2147456"/>
            <a:ext cx="4655128" cy="3654564"/>
          </a:xfrm>
          <a:prstGeom prst="rect">
            <a:avLst/>
          </a:prstGeom>
          <a:ln w="19050">
            <a:solidFill>
              <a:schemeClr val="bg1">
                <a:lumMod val="50000"/>
              </a:schemeClr>
            </a:solidFill>
          </a:ln>
        </p:spPr>
      </p:pic>
      <p:sp>
        <p:nvSpPr>
          <p:cNvPr id="7" name="Rectangle 6"/>
          <p:cNvSpPr/>
          <p:nvPr/>
        </p:nvSpPr>
        <p:spPr>
          <a:xfrm>
            <a:off x="10155384" y="4558144"/>
            <a:ext cx="1801091" cy="120534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40034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lnSpcReduction="10000"/>
          </a:bodyPr>
          <a:lstStyle/>
          <a:p>
            <a:r>
              <a:rPr lang="en-AU" u="sng" dirty="0"/>
              <a:t>What is an SHS service:</a:t>
            </a:r>
            <a:endParaRPr lang="en-AU" dirty="0"/>
          </a:p>
          <a:p>
            <a:r>
              <a:rPr lang="en-AU" dirty="0"/>
              <a:t>Any service provided by an SHS agency with the intention of responding to, or preventing, homelessness for a client. </a:t>
            </a:r>
            <a:endParaRPr lang="en-AU" dirty="0" smtClean="0"/>
          </a:p>
          <a:p>
            <a:r>
              <a:rPr lang="en-AU" dirty="0" smtClean="0"/>
              <a:t>People receiving a SHS service </a:t>
            </a:r>
            <a:r>
              <a:rPr lang="en-AU" b="1" dirty="0" smtClean="0"/>
              <a:t>must have an open </a:t>
            </a:r>
            <a:r>
              <a:rPr lang="en-AU" b="1" dirty="0"/>
              <a:t>support period.</a:t>
            </a:r>
            <a:endParaRPr lang="en-AU" dirty="0"/>
          </a:p>
          <a:p>
            <a:r>
              <a:rPr lang="en-AU" dirty="0"/>
              <a:t> </a:t>
            </a:r>
          </a:p>
          <a:p>
            <a:r>
              <a:rPr lang="en-AU" u="sng" dirty="0"/>
              <a:t>What is not an SHS service:</a:t>
            </a:r>
            <a:endParaRPr lang="en-AU" dirty="0"/>
          </a:p>
          <a:p>
            <a:r>
              <a:rPr lang="en-AU" dirty="0"/>
              <a:t>Services provided to individuals which are funded through programs outside of the scope of the SHS Collection. </a:t>
            </a:r>
            <a:endParaRPr lang="en-AU" dirty="0" smtClean="0"/>
          </a:p>
          <a:p>
            <a:r>
              <a:rPr lang="en-AU" dirty="0" smtClean="0"/>
              <a:t>These </a:t>
            </a:r>
            <a:r>
              <a:rPr lang="en-AU" dirty="0"/>
              <a:t>services do not have to relate to a support period. </a:t>
            </a:r>
          </a:p>
          <a:p>
            <a:endParaRPr lang="en-AU" dirty="0"/>
          </a:p>
        </p:txBody>
      </p:sp>
      <p:sp>
        <p:nvSpPr>
          <p:cNvPr id="3" name="Title 2"/>
          <p:cNvSpPr>
            <a:spLocks noGrp="1"/>
          </p:cNvSpPr>
          <p:nvPr>
            <p:ph type="title"/>
          </p:nvPr>
        </p:nvSpPr>
        <p:spPr/>
        <p:txBody>
          <a:bodyPr/>
          <a:lstStyle/>
          <a:p>
            <a:r>
              <a:rPr lang="en-AU" dirty="0" smtClean="0"/>
              <a:t>What is a SHS service</a:t>
            </a:r>
            <a:endParaRPr lang="en-AU" dirty="0"/>
          </a:p>
        </p:txBody>
      </p:sp>
    </p:spTree>
    <p:extLst>
      <p:ext uri="{BB962C8B-B14F-4D97-AF65-F5344CB8AC3E}">
        <p14:creationId xmlns:p14="http://schemas.microsoft.com/office/powerpoint/2010/main" val="1757971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fontScale="92500" lnSpcReduction="20000"/>
          </a:bodyPr>
          <a:lstStyle/>
          <a:p>
            <a:r>
              <a:rPr lang="en-AU" dirty="0" smtClean="0"/>
              <a:t>There are 3 new edits that have been applied to the Notes tab.</a:t>
            </a:r>
          </a:p>
          <a:p>
            <a:pPr marL="342900" indent="-342900">
              <a:buFont typeface="+mj-lt"/>
              <a:buAutoNum type="arabicPeriod"/>
            </a:pPr>
            <a:r>
              <a:rPr lang="en-AU" dirty="0" smtClean="0"/>
              <a:t>Check that at least one service has been recorded.</a:t>
            </a:r>
          </a:p>
          <a:p>
            <a:pPr marL="342900" indent="-342900">
              <a:buFont typeface="+mj-lt"/>
              <a:buAutoNum type="arabicPeriod"/>
            </a:pPr>
            <a:r>
              <a:rPr lang="en-AU" dirty="0" smtClean="0"/>
              <a:t>Check that SHS services are only recorded for a person with an open support period.</a:t>
            </a:r>
            <a:endParaRPr lang="en-AU" dirty="0"/>
          </a:p>
          <a:p>
            <a:pPr marL="342900" indent="-342900">
              <a:buFont typeface="+mj-lt"/>
              <a:buAutoNum type="arabicPeriod"/>
            </a:pPr>
            <a:r>
              <a:rPr lang="en-AU" dirty="0" smtClean="0"/>
              <a:t>Check that SHS services associated with other members of the presenting unit / household were actually provided to those people.</a:t>
            </a:r>
          </a:p>
          <a:p>
            <a:endParaRPr lang="en-AU" dirty="0" smtClean="0"/>
          </a:p>
          <a:p>
            <a:r>
              <a:rPr lang="en-AU" dirty="0" smtClean="0"/>
              <a:t>These edits will apply to any Note created from 1 September onwards. This includes Notes created from this date and backdated to a previous month.</a:t>
            </a:r>
          </a:p>
          <a:p>
            <a:endParaRPr lang="en-AU" dirty="0"/>
          </a:p>
          <a:p>
            <a:r>
              <a:rPr lang="en-AU" dirty="0" smtClean="0"/>
              <a:t>The messages and advice on how to resolve the issues are detailed on the following pages.</a:t>
            </a:r>
            <a:endParaRPr lang="en-AU" dirty="0"/>
          </a:p>
        </p:txBody>
      </p:sp>
      <p:sp>
        <p:nvSpPr>
          <p:cNvPr id="3" name="Title 2"/>
          <p:cNvSpPr>
            <a:spLocks noGrp="1"/>
          </p:cNvSpPr>
          <p:nvPr>
            <p:ph type="title"/>
          </p:nvPr>
        </p:nvSpPr>
        <p:spPr/>
        <p:txBody>
          <a:bodyPr/>
          <a:lstStyle/>
          <a:p>
            <a:r>
              <a:rPr lang="en-AU" dirty="0" smtClean="0"/>
              <a:t>New edits</a:t>
            </a:r>
            <a:endParaRPr lang="en-AU" dirty="0"/>
          </a:p>
        </p:txBody>
      </p:sp>
    </p:spTree>
    <p:extLst>
      <p:ext uri="{BB962C8B-B14F-4D97-AF65-F5344CB8AC3E}">
        <p14:creationId xmlns:p14="http://schemas.microsoft.com/office/powerpoint/2010/main" val="739182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83685" y="2043415"/>
            <a:ext cx="9434933" cy="4108004"/>
          </a:xfrm>
        </p:spPr>
        <p:txBody>
          <a:bodyPr>
            <a:normAutofit fontScale="70000" lnSpcReduction="20000"/>
          </a:bodyPr>
          <a:lstStyle/>
          <a:p>
            <a:endParaRPr lang="en-AU" sz="2400" dirty="0" smtClean="0"/>
          </a:p>
          <a:p>
            <a:endParaRPr lang="en-AU" sz="2400" dirty="0"/>
          </a:p>
          <a:p>
            <a:endParaRPr lang="en-AU" sz="2400" dirty="0" smtClean="0"/>
          </a:p>
          <a:p>
            <a:endParaRPr lang="en-AU" sz="2400" dirty="0"/>
          </a:p>
          <a:p>
            <a:endParaRPr lang="en-AU" sz="2400" dirty="0" smtClean="0"/>
          </a:p>
          <a:p>
            <a:pPr marL="342900" indent="-342900">
              <a:buFont typeface="Arial" panose="020B0604020202020204" pitchFamily="34" charset="0"/>
              <a:buChar char="•"/>
            </a:pPr>
            <a:r>
              <a:rPr lang="en-AU" sz="2000" dirty="0" smtClean="0"/>
              <a:t>This message appears when the SHS Services checkbox is ticked but no services have been selected.</a:t>
            </a:r>
          </a:p>
          <a:p>
            <a:pPr marL="342900" indent="-342900">
              <a:buFont typeface="Arial" panose="020B0604020202020204" pitchFamily="34" charset="0"/>
              <a:buChar char="•"/>
            </a:pPr>
            <a:r>
              <a:rPr lang="en-AU" sz="2000" dirty="0" smtClean="0"/>
              <a:t>If this message appears you will not be able to save the Note until the issue is resolved.</a:t>
            </a:r>
          </a:p>
          <a:p>
            <a:pPr marL="342900" indent="-342900">
              <a:buFont typeface="Arial" panose="020B0604020202020204" pitchFamily="34" charset="0"/>
              <a:buChar char="•"/>
            </a:pPr>
            <a:r>
              <a:rPr lang="en-AU" sz="2000" dirty="0" smtClean="0"/>
              <a:t>To resolve this issue, either:</a:t>
            </a:r>
          </a:p>
          <a:p>
            <a:pPr marL="971550" lvl="1" indent="-285750">
              <a:buFont typeface="Wingdings" panose="05000000000000000000" pitchFamily="2" charset="2"/>
              <a:buChar char="§"/>
            </a:pPr>
            <a:r>
              <a:rPr lang="en-AU" sz="1800" dirty="0" smtClean="0"/>
              <a:t>Record a service provided to the person</a:t>
            </a:r>
            <a:br>
              <a:rPr lang="en-AU" sz="1800" dirty="0" smtClean="0"/>
            </a:br>
            <a:r>
              <a:rPr lang="en-AU" sz="1800" dirty="0" smtClean="0"/>
              <a:t>OR</a:t>
            </a:r>
          </a:p>
          <a:p>
            <a:pPr marL="971550" lvl="1" indent="-285750">
              <a:buFont typeface="Wingdings" panose="05000000000000000000" pitchFamily="2" charset="2"/>
              <a:buChar char="§"/>
            </a:pPr>
            <a:r>
              <a:rPr lang="en-AU" sz="1800" dirty="0" smtClean="0"/>
              <a:t>Untick the SHS Services checkbox – this would be the solution if the Note only contained information for agency staff and did not relate to any services provided to the client, e.g. a record of a missed appointment.</a:t>
            </a:r>
          </a:p>
          <a:p>
            <a:pPr marL="342900" indent="-342900">
              <a:buFont typeface="Arial" panose="020B0604020202020204" pitchFamily="34" charset="0"/>
              <a:buChar char="•"/>
            </a:pPr>
            <a:endParaRPr lang="en-AU" sz="2000" dirty="0" smtClean="0"/>
          </a:p>
        </p:txBody>
      </p:sp>
      <p:sp>
        <p:nvSpPr>
          <p:cNvPr id="3" name="Title 2"/>
          <p:cNvSpPr>
            <a:spLocks noGrp="1"/>
          </p:cNvSpPr>
          <p:nvPr>
            <p:ph type="title"/>
          </p:nvPr>
        </p:nvSpPr>
        <p:spPr/>
        <p:txBody>
          <a:bodyPr>
            <a:normAutofit/>
          </a:bodyPr>
          <a:lstStyle/>
          <a:p>
            <a:r>
              <a:rPr lang="en-AU" sz="2800" dirty="0" smtClean="0"/>
              <a:t>New edits – no SHS services recorded</a:t>
            </a:r>
            <a:endParaRPr lang="en-AU" dirty="0"/>
          </a:p>
        </p:txBody>
      </p:sp>
      <p:pic>
        <p:nvPicPr>
          <p:cNvPr id="5" name="Picture 4"/>
          <p:cNvPicPr>
            <a:picLocks noChangeAspect="1"/>
          </p:cNvPicPr>
          <p:nvPr/>
        </p:nvPicPr>
        <p:blipFill>
          <a:blip r:embed="rId2"/>
          <a:stretch>
            <a:fillRect/>
          </a:stretch>
        </p:blipFill>
        <p:spPr>
          <a:xfrm>
            <a:off x="1886191" y="1993519"/>
            <a:ext cx="6266946" cy="1603663"/>
          </a:xfrm>
          <a:prstGeom prst="rect">
            <a:avLst/>
          </a:prstGeom>
          <a:ln w="19050">
            <a:solidFill>
              <a:schemeClr val="bg1">
                <a:lumMod val="50000"/>
              </a:schemeClr>
            </a:solidFill>
          </a:ln>
        </p:spPr>
      </p:pic>
    </p:spTree>
    <p:extLst>
      <p:ext uri="{BB962C8B-B14F-4D97-AF65-F5344CB8AC3E}">
        <p14:creationId xmlns:p14="http://schemas.microsoft.com/office/powerpoint/2010/main" val="23879930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83686" y="2043415"/>
            <a:ext cx="5153878" cy="4108004"/>
          </a:xfrm>
        </p:spPr>
        <p:txBody>
          <a:bodyPr>
            <a:normAutofit/>
          </a:bodyPr>
          <a:lstStyle/>
          <a:p>
            <a:r>
              <a:rPr lang="en-AU" sz="2400" dirty="0" smtClean="0"/>
              <a:t>Example of error message </a:t>
            </a:r>
            <a:r>
              <a:rPr lang="en-AU" sz="2400" dirty="0"/>
              <a:t>– </a:t>
            </a:r>
            <a:r>
              <a:rPr lang="en-AU" sz="2400" dirty="0" smtClean="0"/>
              <a:t>no SHS services selected:</a:t>
            </a:r>
            <a:endParaRPr lang="en-AU" sz="2400" dirty="0"/>
          </a:p>
          <a:p>
            <a:pPr marL="342900" indent="-342900">
              <a:buFont typeface="Arial" panose="020B0604020202020204" pitchFamily="34" charset="0"/>
              <a:buChar char="•"/>
            </a:pPr>
            <a:r>
              <a:rPr lang="en-AU" sz="2000" dirty="0"/>
              <a:t>S</a:t>
            </a:r>
            <a:r>
              <a:rPr lang="en-AU" sz="2000" dirty="0" smtClean="0"/>
              <a:t>hows case where no SHS services have been provided.</a:t>
            </a:r>
          </a:p>
          <a:p>
            <a:pPr marL="342900" indent="-342900">
              <a:buFont typeface="Arial" panose="020B0604020202020204" pitchFamily="34" charset="0"/>
              <a:buChar char="•"/>
            </a:pPr>
            <a:r>
              <a:rPr lang="en-AU" sz="2000" dirty="0"/>
              <a:t>SHS Service checkbox is </a:t>
            </a:r>
            <a:r>
              <a:rPr lang="en-AU" sz="2000" dirty="0" smtClean="0"/>
              <a:t>unticked </a:t>
            </a:r>
            <a:r>
              <a:rPr lang="en-AU" sz="2000" dirty="0"/>
              <a:t>to resolve the </a:t>
            </a:r>
            <a:r>
              <a:rPr lang="en-AU" sz="2000" dirty="0" smtClean="0"/>
              <a:t>error.</a:t>
            </a:r>
            <a:endParaRPr lang="en-AU" sz="2000" dirty="0"/>
          </a:p>
          <a:p>
            <a:pPr marL="342900" indent="-342900">
              <a:buFont typeface="Arial" panose="020B0604020202020204" pitchFamily="34" charset="0"/>
              <a:buChar char="•"/>
            </a:pPr>
            <a:r>
              <a:rPr lang="en-AU" sz="2000" dirty="0" smtClean="0"/>
              <a:t>Note is entered to record case management information only.</a:t>
            </a:r>
          </a:p>
        </p:txBody>
      </p:sp>
      <p:sp>
        <p:nvSpPr>
          <p:cNvPr id="3" name="Title 2"/>
          <p:cNvSpPr>
            <a:spLocks noGrp="1"/>
          </p:cNvSpPr>
          <p:nvPr>
            <p:ph type="title"/>
          </p:nvPr>
        </p:nvSpPr>
        <p:spPr/>
        <p:txBody>
          <a:bodyPr/>
          <a:lstStyle/>
          <a:p>
            <a:r>
              <a:rPr lang="en-AU" sz="2800" dirty="0"/>
              <a:t>New </a:t>
            </a:r>
            <a:r>
              <a:rPr lang="en-AU" sz="2800" dirty="0" smtClean="0"/>
              <a:t>edits </a:t>
            </a:r>
            <a:r>
              <a:rPr lang="en-AU" sz="2800" dirty="0"/>
              <a:t>– no SHS services recorded</a:t>
            </a:r>
            <a:endParaRPr lang="en-AU" dirty="0"/>
          </a:p>
        </p:txBody>
      </p:sp>
      <p:pic>
        <p:nvPicPr>
          <p:cNvPr id="5" name="Picture 4"/>
          <p:cNvPicPr>
            <a:picLocks noChangeAspect="1"/>
          </p:cNvPicPr>
          <p:nvPr/>
        </p:nvPicPr>
        <p:blipFill>
          <a:blip r:embed="rId2"/>
          <a:stretch>
            <a:fillRect/>
          </a:stretch>
        </p:blipFill>
        <p:spPr>
          <a:xfrm>
            <a:off x="6625076" y="2027100"/>
            <a:ext cx="4095750" cy="4581525"/>
          </a:xfrm>
          <a:prstGeom prst="rect">
            <a:avLst/>
          </a:prstGeom>
          <a:ln w="19050">
            <a:solidFill>
              <a:schemeClr val="bg1">
                <a:lumMod val="50000"/>
              </a:schemeClr>
            </a:solidFill>
          </a:ln>
        </p:spPr>
      </p:pic>
      <p:sp>
        <p:nvSpPr>
          <p:cNvPr id="6" name="Rectangle 5"/>
          <p:cNvSpPr/>
          <p:nvPr/>
        </p:nvSpPr>
        <p:spPr>
          <a:xfrm>
            <a:off x="9033168" y="5527964"/>
            <a:ext cx="720439" cy="103585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01889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_AMO_UNIQUEIDENTIFIER" val="Empty"/>
  <p:tag name="_AMO_REPORTCONTROLSVISIBLE" val="Empty"/>
  <p:tag name="ARTICULATE_PROJECT_OPEN" val="0"/>
  <p:tag name="ARTICULATE_SLIDE_COUNT" val="19"/>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AIHW">
      <a:dk1>
        <a:srgbClr val="1C0E28"/>
      </a:dk1>
      <a:lt1>
        <a:srgbClr val="FFFFFF"/>
      </a:lt1>
      <a:dk2>
        <a:srgbClr val="61656C"/>
      </a:dk2>
      <a:lt2>
        <a:srgbClr val="E7E6E6"/>
      </a:lt2>
      <a:accent1>
        <a:srgbClr val="00838F"/>
      </a:accent1>
      <a:accent2>
        <a:srgbClr val="046F96"/>
      </a:accent2>
      <a:accent3>
        <a:srgbClr val="33A3DC"/>
      </a:accent3>
      <a:accent4>
        <a:srgbClr val="72BB4B"/>
      </a:accent4>
      <a:accent5>
        <a:srgbClr val="6A2C91"/>
      </a:accent5>
      <a:accent6>
        <a:srgbClr val="F37021"/>
      </a:accent6>
      <a:hlink>
        <a:srgbClr val="33A3DC"/>
      </a:hlink>
      <a:folHlink>
        <a:srgbClr val="AD1E5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IHW Powerpoint template_July2017.pptx" id="{A87ED603-CBC8-4773-ADF3-B51F26897863}" vid="{A26B57E0-AE67-4DBC-B9E5-5E40ADD439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IHW_PPR_ProjectCategoryLookup xmlns="d590fb48-eda1-4016-b24f-47a14dec3b5d">
      <Value>26</Value>
    </AIHW_PPR_ProjectCategoryLookup>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Project Document" ma:contentTypeID="0x010100B4A1F787F0C441AC878A307E051D262E00454B54EC06701448BC3CBE2ABC152C4C" ma:contentTypeVersion="1" ma:contentTypeDescription="AIHW Project Document" ma:contentTypeScope="" ma:versionID="079949c0016235dcdbb759e6182bf947">
  <xsd:schema xmlns:xsd="http://www.w3.org/2001/XMLSchema" xmlns:xs="http://www.w3.org/2001/XMLSchema" xmlns:p="http://schemas.microsoft.com/office/2006/metadata/properties" xmlns:ns2="d590fb48-eda1-4016-b24f-47a14dec3b5d" targetNamespace="http://schemas.microsoft.com/office/2006/metadata/properties" ma:root="true" ma:fieldsID="e85aab86f597beb3b0c17c58bd68623a" ns2:_="">
    <xsd:import namespace="d590fb48-eda1-4016-b24f-47a14dec3b5d"/>
    <xsd:element name="properties">
      <xsd:complexType>
        <xsd:sequence>
          <xsd:element name="documentManagement">
            <xsd:complexType>
              <xsd:all>
                <xsd:element ref="ns2:AIHW_PPR_ProjectCategoryLooku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90fb48-eda1-4016-b24f-47a14dec3b5d" elementFormDefault="qualified">
    <xsd:import namespace="http://schemas.microsoft.com/office/2006/documentManagement/types"/>
    <xsd:import namespace="http://schemas.microsoft.com/office/infopath/2007/PartnerControls"/>
    <xsd:element name="AIHW_PPR_ProjectCategoryLookup" ma:index="8" nillable="true" ma:displayName="Category" ma:description="" ma:list="{bd77f2ff-7db2-45df-8335-44dd59db1649}" ma:internalName="AIHW_PPR_ProjectCategoryLookup" ma:showField="Title" ma:web="{d590fb48-eda1-4016-b24f-47a14dec3b5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0E40A1E-AC79-40EE-B749-2FB09772BC64}">
  <ds:schemaRefs>
    <ds:schemaRef ds:uri="http://purl.org/dc/terms/"/>
    <ds:schemaRef ds:uri="d590fb48-eda1-4016-b24f-47a14dec3b5d"/>
    <ds:schemaRef ds:uri="http://purl.org/dc/dcmitype/"/>
    <ds:schemaRef ds:uri="http://schemas.microsoft.com/office/infopath/2007/PartnerControls"/>
    <ds:schemaRef ds:uri="http://purl.org/dc/elements/1.1/"/>
    <ds:schemaRef ds:uri="http://schemas.microsoft.com/office/2006/documentManagement/types"/>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AB464725-A952-412C-B019-C6B8AFEAFF66}">
  <ds:schemaRefs>
    <ds:schemaRef ds:uri="http://schemas.microsoft.com/sharepoint/v3/contenttype/forms"/>
  </ds:schemaRefs>
</ds:datastoreItem>
</file>

<file path=customXml/itemProps3.xml><?xml version="1.0" encoding="utf-8"?>
<ds:datastoreItem xmlns:ds="http://schemas.openxmlformats.org/officeDocument/2006/customXml" ds:itemID="{19D66A0C-F75B-4D34-97D2-43387C7F62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90fb48-eda1-4016-b24f-47a14dec3b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AIHW Powerpoint template</Template>
  <TotalTime>5863</TotalTime>
  <Words>2262</Words>
  <Application>Microsoft Office PowerPoint</Application>
  <PresentationFormat>Widescreen</PresentationFormat>
  <Paragraphs>192</Paragraphs>
  <Slides>26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Wingdings</vt:lpstr>
      <vt:lpstr>Office Theme</vt:lpstr>
      <vt:lpstr>New September 2020 SHIP data quality enhancements</vt:lpstr>
      <vt:lpstr>Home</vt:lpstr>
      <vt:lpstr>Overview of Notes data quality enhancements</vt:lpstr>
      <vt:lpstr>Why changes are being made</vt:lpstr>
      <vt:lpstr>What changes are being made</vt:lpstr>
      <vt:lpstr>What is a SHS service</vt:lpstr>
      <vt:lpstr>New edits</vt:lpstr>
      <vt:lpstr>New edits – no SHS services recorded</vt:lpstr>
      <vt:lpstr>New edits – no SHS services recorded</vt:lpstr>
      <vt:lpstr>New edits – SHS services must relate to a support period</vt:lpstr>
      <vt:lpstr>New edits – SHS services must relate to a support period</vt:lpstr>
      <vt:lpstr>New edits – SHS services must relate to a support period</vt:lpstr>
      <vt:lpstr>New edits - Confirmation that all people associated with Note are receiving all services </vt:lpstr>
      <vt:lpstr>New edits - Confirmation that all people associated with Note are receiving all services</vt:lpstr>
      <vt:lpstr>New edits - Confirmation that all people associated with Note are receiving all services</vt:lpstr>
      <vt:lpstr>Updates to the monthly extract process </vt:lpstr>
      <vt:lpstr>Updates to the monthly extract process </vt:lpstr>
      <vt:lpstr>Updates to the monthly extract process </vt:lpstr>
      <vt:lpstr>Resolving errors on Missing Records tab</vt:lpstr>
      <vt:lpstr>Resolving errors on Missing Records tab</vt:lpstr>
      <vt:lpstr>Resolving errors on Missing Records tab</vt:lpstr>
      <vt:lpstr>Resolving errors on Missing Records tab</vt:lpstr>
      <vt:lpstr>Resolving errors on Missing Records tab</vt:lpstr>
      <vt:lpstr>Resolving errors on Missing Records tab</vt:lpstr>
      <vt:lpstr>Non-SHS Services tab</vt:lpstr>
      <vt:lpstr>What happens to new and existing Notes on 1 September 2020?  </vt:lpstr>
    </vt:vector>
  </TitlesOfParts>
  <Company>AIHW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and updated collection items</dc:title>
  <dc:creator>Jackson, Alexander</dc:creator>
  <cp:lastModifiedBy>Robertson, Michael</cp:lastModifiedBy>
  <cp:revision>299</cp:revision>
  <cp:lastPrinted>2020-07-06T23:47:32Z</cp:lastPrinted>
  <dcterms:created xsi:type="dcterms:W3CDTF">2019-03-26T03:35:31Z</dcterms:created>
  <dcterms:modified xsi:type="dcterms:W3CDTF">2020-08-03T03:24:42Z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0x010100B4A1F787F0C441AC878A307E051D262E00454B54EC06701448BC3CBE2ABC152C4C</vt:lpwstr>
  </property>
  <property fmtid="{D5CDD505-2E9C-101B-9397-08002B2CF9AE}" pid="3" name="ArticulateGUID">
    <vt:lpwstr>A10CC3F8-1212-4FB5-A1B8-5165EF33F03F</vt:lpwstr>
  </property>
  <property fmtid="{D5CDD505-2E9C-101B-9397-08002B2CF9AE}" pid="4" name="ArticulatePath">
    <vt:lpwstr>http://projects.aihw.gov.au/PRJ01582/Project%20Documents/New%20and%20updated%20collection%20items</vt:lpwstr>
  </property>
</Properties>
</file>